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3.xml" ContentType="application/vnd.openxmlformats-officedocument.drawingml.chart+xml"/>
  <Override PartName="/ppt/theme/themeOverride2.xml" ContentType="application/vnd.openxmlformats-officedocument.themeOverride+xml"/>
  <Override PartName="/ppt/charts/chart4.xml" ContentType="application/vnd.openxmlformats-officedocument.drawingml.chart+xml"/>
  <Override PartName="/ppt/theme/themeOverride3.xml" ContentType="application/vnd.openxmlformats-officedocument.themeOverride+xml"/>
  <Override PartName="/ppt/charts/chart5.xml" ContentType="application/vnd.openxmlformats-officedocument.drawingml.chart+xml"/>
  <Override PartName="/ppt/theme/themeOverride4.xml" ContentType="application/vnd.openxmlformats-officedocument.themeOverride+xml"/>
  <Override PartName="/ppt/charts/chart6.xml" ContentType="application/vnd.openxmlformats-officedocument.drawingml.chart+xml"/>
  <Override PartName="/ppt/theme/themeOverride5.xml" ContentType="application/vnd.openxmlformats-officedocument.themeOverride+xml"/>
  <Override PartName="/ppt/charts/chart7.xml" ContentType="application/vnd.openxmlformats-officedocument.drawingml.chart+xml"/>
  <Override PartName="/ppt/theme/themeOverride6.xml" ContentType="application/vnd.openxmlformats-officedocument.themeOverride+xml"/>
  <Override PartName="/ppt/charts/chart8.xml" ContentType="application/vnd.openxmlformats-officedocument.drawingml.chart+xml"/>
  <Override PartName="/ppt/theme/themeOverride7.xml" ContentType="application/vnd.openxmlformats-officedocument.themeOverride+xml"/>
  <Override PartName="/ppt/charts/chart9.xml" ContentType="application/vnd.openxmlformats-officedocument.drawingml.chart+xml"/>
  <Override PartName="/ppt/theme/themeOverride8.xml" ContentType="application/vnd.openxmlformats-officedocument.themeOverride+xml"/>
  <Override PartName="/ppt/charts/chart10.xml" ContentType="application/vnd.openxmlformats-officedocument.drawingml.chart+xml"/>
  <Override PartName="/ppt/theme/themeOverride9.xml" ContentType="application/vnd.openxmlformats-officedocument.themeOverride+xml"/>
  <Override PartName="/ppt/charts/chart11.xml" ContentType="application/vnd.openxmlformats-officedocument.drawingml.chart+xml"/>
  <Override PartName="/ppt/theme/themeOverride10.xml" ContentType="application/vnd.openxmlformats-officedocument.themeOverride+xml"/>
  <Override PartName="/ppt/charts/chart12.xml" ContentType="application/vnd.openxmlformats-officedocument.drawingml.chart+xml"/>
  <Override PartName="/ppt/theme/themeOverride11.xml" ContentType="application/vnd.openxmlformats-officedocument.themeOverride+xml"/>
  <Override PartName="/ppt/charts/chart13.xml" ContentType="application/vnd.openxmlformats-officedocument.drawingml.chart+xml"/>
  <Override PartName="/ppt/theme/themeOverride12.xml" ContentType="application/vnd.openxmlformats-officedocument.themeOverride+xml"/>
  <Override PartName="/ppt/charts/chart14.xml" ContentType="application/vnd.openxmlformats-officedocument.drawingml.chart+xml"/>
  <Override PartName="/ppt/theme/themeOverride13.xml" ContentType="application/vnd.openxmlformats-officedocument.themeOverride+xml"/>
  <Override PartName="/ppt/charts/chart15.xml" ContentType="application/vnd.openxmlformats-officedocument.drawingml.chart+xml"/>
  <Override PartName="/ppt/theme/themeOverride14.xml" ContentType="application/vnd.openxmlformats-officedocument.themeOverride+xml"/>
  <Override PartName="/ppt/charts/chart16.xml" ContentType="application/vnd.openxmlformats-officedocument.drawingml.chart+xml"/>
  <Override PartName="/ppt/theme/themeOverride15.xml" ContentType="application/vnd.openxmlformats-officedocument.themeOverride+xml"/>
  <Override PartName="/ppt/charts/chart17.xml" ContentType="application/vnd.openxmlformats-officedocument.drawingml.chart+xml"/>
  <Override PartName="/ppt/theme/themeOverride16.xml" ContentType="application/vnd.openxmlformats-officedocument.themeOverride+xml"/>
  <Override PartName="/ppt/charts/chart18.xml" ContentType="application/vnd.openxmlformats-officedocument.drawingml.chart+xml"/>
  <Override PartName="/ppt/theme/themeOverride17.xml" ContentType="application/vnd.openxmlformats-officedocument.themeOverride+xml"/>
  <Override PartName="/ppt/drawings/drawing1.xml" ContentType="application/vnd.openxmlformats-officedocument.drawingml.chartshapes+xml"/>
  <Override PartName="/ppt/charts/chart19.xml" ContentType="application/vnd.openxmlformats-officedocument.drawingml.chart+xml"/>
  <Override PartName="/ppt/theme/themeOverride18.xml" ContentType="application/vnd.openxmlformats-officedocument.themeOverride+xml"/>
  <Override PartName="/ppt/charts/chart20.xml" ContentType="application/vnd.openxmlformats-officedocument.drawingml.chart+xml"/>
  <Override PartName="/ppt/theme/themeOverride19.xml" ContentType="application/vnd.openxmlformats-officedocument.themeOverride+xml"/>
  <Override PartName="/ppt/charts/chart21.xml" ContentType="application/vnd.openxmlformats-officedocument.drawingml.chart+xml"/>
  <Override PartName="/ppt/theme/themeOverride20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271" r:id="rId2"/>
    <p:sldId id="289" r:id="rId3"/>
    <p:sldId id="274" r:id="rId4"/>
    <p:sldId id="275" r:id="rId5"/>
    <p:sldId id="276" r:id="rId6"/>
    <p:sldId id="279" r:id="rId7"/>
    <p:sldId id="277" r:id="rId8"/>
    <p:sldId id="298" r:id="rId9"/>
    <p:sldId id="296" r:id="rId10"/>
    <p:sldId id="295" r:id="rId11"/>
    <p:sldId id="305" r:id="rId12"/>
    <p:sldId id="278" r:id="rId13"/>
    <p:sldId id="280" r:id="rId14"/>
    <p:sldId id="281" r:id="rId15"/>
    <p:sldId id="282" r:id="rId16"/>
    <p:sldId id="283" r:id="rId17"/>
    <p:sldId id="300" r:id="rId18"/>
    <p:sldId id="288" r:id="rId19"/>
    <p:sldId id="290" r:id="rId20"/>
    <p:sldId id="291" r:id="rId21"/>
    <p:sldId id="292" r:id="rId22"/>
    <p:sldId id="293" r:id="rId23"/>
    <p:sldId id="294" r:id="rId24"/>
    <p:sldId id="273" r:id="rId25"/>
  </p:sldIdLst>
  <p:sldSz cx="13439775" cy="7559675"/>
  <p:notesSz cx="6797675" cy="9926638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7B9E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3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howGuides="1">
      <p:cViewPr varScale="1">
        <p:scale>
          <a:sx n="97" d="100"/>
          <a:sy n="97" d="100"/>
        </p:scale>
        <p:origin x="648" y="90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howGuides="1">
      <p:cViewPr varScale="1">
        <p:scale>
          <a:sx n="121" d="100"/>
          <a:sy n="121" d="100"/>
        </p:scale>
        <p:origin x="4938" y="11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NULL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NULL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oleObject" Target="file:///\\RMP010MV\share$\Dez63\M%20i%20t%20a%20r%20b%20e%20i%20t%20e%20r\K&#246;nig\02-23\Pr&#228;sentation%20zur%20LPK%20-%20Erg&#228;nzungen\Werte%20f&#252;r%20Grafiken.xlsx" TargetMode="External"/><Relationship Id="rId1" Type="http://schemas.openxmlformats.org/officeDocument/2006/relationships/themeOverride" Target="../theme/themeOverride2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oleObject" Target="NULL" TargetMode="External"/><Relationship Id="rId1" Type="http://schemas.openxmlformats.org/officeDocument/2006/relationships/themeOverride" Target="../theme/themeOverride3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oleObject" Target="NULL" TargetMode="External"/><Relationship Id="rId1" Type="http://schemas.openxmlformats.org/officeDocument/2006/relationships/themeOverride" Target="../theme/themeOverride4.xm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oleObject" Target="file:///\\RMP010MV\share$\Dez63\M%20i%20t%20a%20r%20b%20e%20i%20t%20e%20r\K&#246;nig\02-23\Pr&#228;sentation%20zur%20LPK%20-%20Erg&#228;nzungen\Werte%20f&#252;r%20Grafiken.xlsx" TargetMode="External"/><Relationship Id="rId1" Type="http://schemas.openxmlformats.org/officeDocument/2006/relationships/themeOverride" Target="../theme/themeOverride5.xm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oleObject" Target="file:///\\RMP010MV\share$\Dez63\M%20i%20t%20a%20r%20b%20e%20i%20t%20e%20r\K&#246;nig\02-23\Pr&#228;sentation%20zur%20LPK%20-%20Erg&#228;nzungen\Werte%20f&#252;r%20Grafiken.xlsx" TargetMode="External"/><Relationship Id="rId1" Type="http://schemas.openxmlformats.org/officeDocument/2006/relationships/themeOverride" Target="../theme/themeOverride6.xml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oleObject" Target="file:///\\RMP010MV\share$\Dez63\M%20i%20t%20a%20r%20b%20e%20i%20t%20e%20r\K&#246;nig\02-23\Pr&#228;sentation%20zur%20LPK%20-%20Erg&#228;nzungen\Werte%20f&#252;r%20Grafiken.xlsx" TargetMode="External"/><Relationship Id="rId1" Type="http://schemas.openxmlformats.org/officeDocument/2006/relationships/themeOverride" Target="../theme/themeOverride7.xml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oleObject" Target="file:///\\RMP010MV\share$\Dez63\M%20i%20t%20a%20r%20b%20e%20i%20t%20e%20r\K&#246;nig\02-23\Pr&#228;sentation%20zur%20LPK%20-%20Erg&#228;nzungen\Werte%20f&#252;r%20Grafiken.xlsx" TargetMode="External"/><Relationship Id="rId1" Type="http://schemas.openxmlformats.org/officeDocument/2006/relationships/themeOverride" Target="../theme/themeOverride8.xml"/></Relationships>
</file>

<file path=ppt/charts/_rels/chart10.xml.rels><?xml version="1.0" encoding="UTF-8" standalone="yes"?>
<Relationships xmlns="http://schemas.openxmlformats.org/package/2006/relationships"><Relationship Id="rId2" Type="http://schemas.openxmlformats.org/officeDocument/2006/relationships/oleObject" Target="file:///\\RMP010MV\share$\Dez63\M%20i%20t%20a%20r%20b%20e%20i%20t%20e%20r\K&#246;nig\02-23\Pr&#228;sentation%20zur%20LPK%20-%20Erg&#228;nzungen\Werte%20f&#252;r%20Grafiken.xlsx" TargetMode="External"/><Relationship Id="rId1" Type="http://schemas.openxmlformats.org/officeDocument/2006/relationships/themeOverride" Target="../theme/themeOverride9.xml"/></Relationships>
</file>

<file path=ppt/charts/_rels/chart11.xml.rels><?xml version="1.0" encoding="UTF-8" standalone="yes"?>
<Relationships xmlns="http://schemas.openxmlformats.org/package/2006/relationships"><Relationship Id="rId2" Type="http://schemas.openxmlformats.org/officeDocument/2006/relationships/oleObject" Target="NULL" TargetMode="External"/><Relationship Id="rId1" Type="http://schemas.openxmlformats.org/officeDocument/2006/relationships/themeOverride" Target="../theme/themeOverride10.xml"/></Relationships>
</file>

<file path=ppt/charts/_rels/chart12.xml.rels><?xml version="1.0" encoding="UTF-8" standalone="yes"?>
<Relationships xmlns="http://schemas.openxmlformats.org/package/2006/relationships"><Relationship Id="rId2" Type="http://schemas.openxmlformats.org/officeDocument/2006/relationships/oleObject" Target="NULL" TargetMode="External"/><Relationship Id="rId1" Type="http://schemas.openxmlformats.org/officeDocument/2006/relationships/themeOverride" Target="../theme/themeOverride11.xml"/></Relationships>
</file>

<file path=ppt/charts/_rels/chart13.xml.rels><?xml version="1.0" encoding="UTF-8" standalone="yes"?>
<Relationships xmlns="http://schemas.openxmlformats.org/package/2006/relationships"><Relationship Id="rId2" Type="http://schemas.openxmlformats.org/officeDocument/2006/relationships/oleObject" Target="NULL" TargetMode="External"/><Relationship Id="rId1" Type="http://schemas.openxmlformats.org/officeDocument/2006/relationships/themeOverride" Target="../theme/themeOverride12.xml"/></Relationships>
</file>

<file path=ppt/charts/_rels/chart14.xml.rels><?xml version="1.0" encoding="UTF-8" standalone="yes"?>
<Relationships xmlns="http://schemas.openxmlformats.org/package/2006/relationships"><Relationship Id="rId2" Type="http://schemas.openxmlformats.org/officeDocument/2006/relationships/oleObject" Target="NULL" TargetMode="External"/><Relationship Id="rId1" Type="http://schemas.openxmlformats.org/officeDocument/2006/relationships/themeOverride" Target="../theme/themeOverride13.xml"/></Relationships>
</file>

<file path=ppt/charts/_rels/chart15.xml.rels><?xml version="1.0" encoding="UTF-8" standalone="yes"?>
<Relationships xmlns="http://schemas.openxmlformats.org/package/2006/relationships"><Relationship Id="rId2" Type="http://schemas.openxmlformats.org/officeDocument/2006/relationships/oleObject" Target="NULL" TargetMode="External"/><Relationship Id="rId1" Type="http://schemas.openxmlformats.org/officeDocument/2006/relationships/themeOverride" Target="../theme/themeOverride14.xml"/></Relationships>
</file>

<file path=ppt/charts/_rels/chart16.xml.rels><?xml version="1.0" encoding="UTF-8" standalone="yes"?>
<Relationships xmlns="http://schemas.openxmlformats.org/package/2006/relationships"><Relationship Id="rId2" Type="http://schemas.openxmlformats.org/officeDocument/2006/relationships/oleObject" Target="file:///\\RMP010MV\share$\Dez63\M%20i%20t%20a%20r%20b%20e%20i%20t%20e%20r\K&#246;nig\02-23\Pr&#228;sentation%20zur%20LPK%20-%20Erg&#228;nzungen\Werte%20f&#252;r%20Grafiken.xlsx" TargetMode="External"/><Relationship Id="rId1" Type="http://schemas.openxmlformats.org/officeDocument/2006/relationships/themeOverride" Target="../theme/themeOverride15.xml"/></Relationships>
</file>

<file path=ppt/charts/_rels/chart17.xml.rels><?xml version="1.0" encoding="UTF-8" standalone="yes"?>
<Relationships xmlns="http://schemas.openxmlformats.org/package/2006/relationships"><Relationship Id="rId2" Type="http://schemas.openxmlformats.org/officeDocument/2006/relationships/oleObject" Target="NULL" TargetMode="External"/><Relationship Id="rId1" Type="http://schemas.openxmlformats.org/officeDocument/2006/relationships/themeOverride" Target="../theme/themeOverride16.xml"/></Relationships>
</file>

<file path=ppt/charts/_rels/chart18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package" Target="../embeddings/Microsoft_Excel-Arbeitsblatt.xlsx"/><Relationship Id="rId1" Type="http://schemas.openxmlformats.org/officeDocument/2006/relationships/themeOverride" Target="../theme/themeOverride17.xml"/></Relationships>
</file>

<file path=ppt/charts/_rels/chart19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-Arbeitsblatt1.xlsx"/><Relationship Id="rId1" Type="http://schemas.openxmlformats.org/officeDocument/2006/relationships/themeOverride" Target="../theme/themeOverride18.xml"/></Relationships>
</file>

<file path=ppt/charts/_rels/chart20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-Arbeitsblatt2.xlsx"/><Relationship Id="rId1" Type="http://schemas.openxmlformats.org/officeDocument/2006/relationships/themeOverride" Target="../theme/themeOverride19.xml"/></Relationships>
</file>

<file path=ppt/charts/_rels/chart2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-Arbeitsblatt3.xlsx"/><Relationship Id="rId1" Type="http://schemas.openxmlformats.org/officeDocument/2006/relationships/themeOverride" Target="../theme/themeOverride20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'erf. Fälle - Folie 1'!$B$1</c:f>
              <c:strCache>
                <c:ptCount val="1"/>
                <c:pt idx="0">
                  <c:v>erfasste Fälle</c:v>
                </c:pt>
              </c:strCache>
            </c:strRef>
          </c:tx>
          <c:spPr>
            <a:ln>
              <a:solidFill>
                <a:schemeClr val="tx2"/>
              </a:solidFill>
            </a:ln>
          </c:spPr>
          <c:marker>
            <c:symbol val="diamond"/>
            <c:size val="10"/>
            <c:spPr>
              <a:solidFill>
                <a:schemeClr val="tx2"/>
              </a:solidFill>
            </c:spPr>
          </c:marker>
          <c:dLbls>
            <c:dLbl>
              <c:idx val="2"/>
              <c:layout>
                <c:manualLayout>
                  <c:x val="-6.9469104692387082E-2"/>
                  <c:y val="-2.050105460264360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0180-4A03-93EB-C0D65856022C}"/>
                </c:ext>
              </c:extLst>
            </c:dLbl>
            <c:dLbl>
              <c:idx val="3"/>
              <c:spPr>
                <a:solidFill>
                  <a:sysClr val="window" lastClr="FFFFFF"/>
                </a:solidFill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900"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3-0180-4A03-93EB-C0D65856022C}"/>
                </c:ext>
              </c:extLst>
            </c:dLbl>
            <c:dLbl>
              <c:idx val="4"/>
              <c:layout>
                <c:manualLayout>
                  <c:x val="-1.9496660132520719E-2"/>
                  <c:y val="-2.31730652906863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0180-4A03-93EB-C0D65856022C}"/>
                </c:ext>
              </c:extLst>
            </c:dLbl>
            <c:dLbl>
              <c:idx val="5"/>
              <c:spPr>
                <a:solidFill>
                  <a:sysClr val="window" lastClr="FFFFFF"/>
                </a:solidFill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900"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2-0180-4A03-93EB-C0D65856022C}"/>
                </c:ext>
              </c:extLst>
            </c:dLbl>
            <c:dLbl>
              <c:idx val="7"/>
              <c:layout>
                <c:manualLayout>
                  <c:x val="-1.9496660132520719E-2"/>
                  <c:y val="-2.584507597872921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900">
                      <a:solidFill>
                        <a:schemeClr val="bg1">
                          <a:lumMod val="75000"/>
                        </a:schemeClr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EEF9-4646-A632-D3B0C0EDE1C5}"/>
                </c:ext>
              </c:extLst>
            </c:dLbl>
            <c:dLbl>
              <c:idx val="8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900">
                      <a:solidFill>
                        <a:schemeClr val="bg1">
                          <a:lumMod val="75000"/>
                        </a:schemeClr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1-EEF9-4646-A632-D3B0C0EDE1C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de-DE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numRef>
              <c:f>'erf. Fälle - Folie 1'!$A$2:$A$11</c:f>
              <c:numCache>
                <c:formatCode>General</c:formatCode>
                <c:ptCount val="10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  <c:pt idx="9">
                  <c:v>2022</c:v>
                </c:pt>
              </c:numCache>
            </c:numRef>
          </c:cat>
          <c:val>
            <c:numRef>
              <c:f>'erf. Fälle - Folie 1'!$B$2:$B$11</c:f>
              <c:numCache>
                <c:formatCode>#,##0</c:formatCode>
                <c:ptCount val="10"/>
                <c:pt idx="0">
                  <c:v>120484</c:v>
                </c:pt>
                <c:pt idx="1">
                  <c:v>116609</c:v>
                </c:pt>
                <c:pt idx="2">
                  <c:v>117261</c:v>
                </c:pt>
                <c:pt idx="3">
                  <c:v>123061</c:v>
                </c:pt>
                <c:pt idx="4">
                  <c:v>110337</c:v>
                </c:pt>
                <c:pt idx="5">
                  <c:v>108665</c:v>
                </c:pt>
                <c:pt idx="6">
                  <c:v>111329</c:v>
                </c:pt>
                <c:pt idx="7">
                  <c:v>105932</c:v>
                </c:pt>
                <c:pt idx="8">
                  <c:v>104452</c:v>
                </c:pt>
                <c:pt idx="9">
                  <c:v>106559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0-EBF1-493D-A1D6-85F5B06EAC36}"/>
            </c:ext>
          </c:extLst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524647040"/>
        <c:axId val="524657024"/>
      </c:lineChart>
      <c:catAx>
        <c:axId val="5246470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900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de-DE"/>
          </a:p>
        </c:txPr>
        <c:crossAx val="524657024"/>
        <c:crosses val="autoZero"/>
        <c:auto val="1"/>
        <c:lblAlgn val="ctr"/>
        <c:lblOffset val="100"/>
        <c:noMultiLvlLbl val="0"/>
      </c:catAx>
      <c:valAx>
        <c:axId val="524657024"/>
        <c:scaling>
          <c:orientation val="minMax"/>
          <c:max val="135000"/>
          <c:min val="100000"/>
        </c:scaling>
        <c:delete val="0"/>
        <c:axPos val="l"/>
        <c:majorGridlines/>
        <c:numFmt formatCode="#,##0" sourceLinked="1"/>
        <c:majorTickMark val="none"/>
        <c:minorTickMark val="none"/>
        <c:tickLblPos val="nextTo"/>
        <c:txPr>
          <a:bodyPr/>
          <a:lstStyle/>
          <a:p>
            <a:pPr>
              <a:defRPr sz="900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de-DE"/>
          </a:p>
        </c:txPr>
        <c:crossAx val="524647040"/>
        <c:crosses val="autoZero"/>
        <c:crossBetween val="between"/>
      </c:valAx>
      <c:spPr>
        <a:noFill/>
        <a:ln w="25400">
          <a:noFill/>
        </a:ln>
      </c:spPr>
    </c:plotArea>
    <c:legend>
      <c:legendPos val="b"/>
      <c:overlay val="0"/>
      <c:txPr>
        <a:bodyPr/>
        <a:lstStyle/>
        <a:p>
          <a:pPr>
            <a:defRPr sz="900">
              <a:latin typeface="Arial" panose="020B0604020202020204" pitchFamily="34" charset="0"/>
              <a:cs typeface="Arial" panose="020B0604020202020204" pitchFamily="34" charset="0"/>
            </a:defRPr>
          </a:pPr>
          <a:endParaRPr lang="de-DE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'AQ MV + Bund - Folie 2'!$B$1</c:f>
              <c:strCache>
                <c:ptCount val="1"/>
                <c:pt idx="0">
                  <c:v>MV</c:v>
                </c:pt>
              </c:strCache>
            </c:strRef>
          </c:tx>
          <c:spPr>
            <a:ln w="19050" cap="rnd" cmpd="sng" algn="ctr">
              <a:solidFill>
                <a:schemeClr val="accent1">
                  <a:shade val="76000"/>
                </a:schemeClr>
              </a:solidFill>
              <a:prstDash val="solid"/>
              <a:round/>
            </a:ln>
            <a:effectLst/>
          </c:spPr>
          <c:marker>
            <c:symbol val="diamond"/>
            <c:size val="9"/>
            <c:spPr>
              <a:solidFill>
                <a:schemeClr val="accent1">
                  <a:shade val="76000"/>
                </a:schemeClr>
              </a:solidFill>
              <a:ln w="6350" cap="flat" cmpd="sng" algn="ctr">
                <a:solidFill>
                  <a:schemeClr val="accent1">
                    <a:shade val="76000"/>
                  </a:schemeClr>
                </a:solidFill>
                <a:prstDash val="solid"/>
                <a:round/>
              </a:ln>
              <a:effectLst/>
            </c:spPr>
          </c:marker>
          <c:dLbls>
            <c:dLbl>
              <c:idx val="0"/>
              <c:layout>
                <c:manualLayout>
                  <c:x val="-5.0350999136418759E-2"/>
                  <c:y val="-2.985309201079328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65E6-48B5-9359-11C377F3A556}"/>
                </c:ext>
              </c:extLst>
            </c:dLbl>
            <c:dLbl>
              <c:idx val="2"/>
              <c:layout>
                <c:manualLayout>
                  <c:x val="-4.4471888011728598E-2"/>
                  <c:y val="-2.9853092010793239E-2"/>
                </c:manualLayout>
              </c:layout>
              <c:spPr>
                <a:solidFill>
                  <a:sysClr val="window" lastClr="FFFFFF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25200" bIns="19050" anchor="ctr" anchorCtr="1">
                  <a:spAutoFit/>
                </a:bodyPr>
                <a:lstStyle/>
                <a:p>
                  <a:pPr>
                    <a:defRPr sz="900" b="0" i="0" u="none" strike="noStrike" kern="1200" baseline="0">
                      <a:solidFill>
                        <a:schemeClr val="tx1"/>
                      </a:solidFill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  <a:noFill/>
                    <a:ln>
                      <a:noFill/>
                    </a:ln>
                  </c15:spPr>
                </c:ext>
                <c:ext xmlns:c16="http://schemas.microsoft.com/office/drawing/2014/chart" uri="{C3380CC4-5D6E-409C-BE32-E72D297353CC}">
                  <c16:uniqueId val="{00000001-65E6-48B5-9359-11C377F3A556}"/>
                </c:ext>
              </c:extLst>
            </c:dLbl>
            <c:dLbl>
              <c:idx val="7"/>
              <c:spPr>
                <a:solidFill>
                  <a:sysClr val="window" lastClr="FFFFFF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0" i="0" u="none" strike="noStrike" kern="1200" baseline="0">
                      <a:solidFill>
                        <a:schemeClr val="bg1">
                          <a:lumMod val="75000"/>
                        </a:schemeClr>
                      </a:solidFill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2-28D6-41CA-B63C-18B92C5F692A}"/>
                </c:ext>
              </c:extLst>
            </c:dLbl>
            <c:dLbl>
              <c:idx val="8"/>
              <c:spPr>
                <a:solidFill>
                  <a:sysClr val="window" lastClr="FFFFFF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0" i="0" u="none" strike="noStrike" kern="1200" baseline="0">
                      <a:solidFill>
                        <a:schemeClr val="bg1">
                          <a:lumMod val="75000"/>
                        </a:schemeClr>
                      </a:solidFill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3-28D6-41CA-B63C-18B92C5F692A}"/>
                </c:ext>
              </c:extLst>
            </c:dLbl>
            <c:spPr>
              <a:solidFill>
                <a:sysClr val="window" lastClr="FFFFFF"/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de-DE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6350" cap="flat" cmpd="sng" algn="ctr">
                      <a:solidFill>
                        <a:schemeClr val="tx1"/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'AQ MV + Bund - Folie 2'!$A$2:$A$11</c:f>
              <c:numCache>
                <c:formatCode>General</c:formatCode>
                <c:ptCount val="10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  <c:pt idx="9">
                  <c:v>2022</c:v>
                </c:pt>
              </c:numCache>
            </c:numRef>
          </c:cat>
          <c:val>
            <c:numRef>
              <c:f>'AQ MV + Bund - Folie 2'!$B$2:$B$11</c:f>
              <c:numCache>
                <c:formatCode>0.0%</c:formatCode>
                <c:ptCount val="10"/>
                <c:pt idx="0">
                  <c:v>0.58299999999999996</c:v>
                </c:pt>
                <c:pt idx="1">
                  <c:v>0.60399999999999998</c:v>
                </c:pt>
                <c:pt idx="2">
                  <c:v>0.61399999999999999</c:v>
                </c:pt>
                <c:pt idx="3">
                  <c:v>0.628</c:v>
                </c:pt>
                <c:pt idx="4">
                  <c:v>0.62</c:v>
                </c:pt>
                <c:pt idx="5">
                  <c:v>0.622</c:v>
                </c:pt>
                <c:pt idx="6">
                  <c:v>0.628</c:v>
                </c:pt>
                <c:pt idx="7">
                  <c:v>0.629</c:v>
                </c:pt>
                <c:pt idx="8">
                  <c:v>0.628</c:v>
                </c:pt>
                <c:pt idx="9">
                  <c:v>0.625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0-7E1F-4B47-918D-1AA974D85EA5}"/>
            </c:ext>
          </c:extLst>
        </c:ser>
        <c:ser>
          <c:idx val="1"/>
          <c:order val="1"/>
          <c:tx>
            <c:strRef>
              <c:f>'AQ MV + Bund - Folie 2'!$C$1</c:f>
              <c:strCache>
                <c:ptCount val="1"/>
                <c:pt idx="0">
                  <c:v>Bund</c:v>
                </c:pt>
              </c:strCache>
            </c:strRef>
          </c:tx>
          <c:spPr>
            <a:ln w="19050" cap="rnd" cmpd="sng" algn="ctr">
              <a:solidFill>
                <a:schemeClr val="accent1">
                  <a:tint val="77000"/>
                </a:schemeClr>
              </a:solidFill>
              <a:prstDash val="solid"/>
              <a:round/>
            </a:ln>
            <a:effectLst/>
          </c:spPr>
          <c:marker>
            <c:spPr>
              <a:solidFill>
                <a:schemeClr val="accent1">
                  <a:tint val="77000"/>
                </a:schemeClr>
              </a:solidFill>
              <a:ln w="6350" cap="flat" cmpd="sng" algn="ctr">
                <a:solidFill>
                  <a:schemeClr val="accent1">
                    <a:tint val="77000"/>
                  </a:schemeClr>
                </a:solidFill>
                <a:prstDash val="solid"/>
                <a:round/>
              </a:ln>
              <a:effectLst/>
            </c:spPr>
          </c:marker>
          <c:dLbls>
            <c:dLbl>
              <c:idx val="7"/>
              <c:numFmt formatCode="0.0%" sourceLinked="0"/>
              <c:spPr>
                <a:solidFill>
                  <a:sysClr val="window" lastClr="FFFFFF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0" i="0" u="none" strike="noStrike" kern="1200" baseline="0">
                      <a:solidFill>
                        <a:schemeClr val="bg1">
                          <a:lumMod val="75000"/>
                        </a:schemeClr>
                      </a:solidFill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0-28D6-41CA-B63C-18B92C5F692A}"/>
                </c:ext>
              </c:extLst>
            </c:dLbl>
            <c:dLbl>
              <c:idx val="8"/>
              <c:numFmt formatCode="0.0%" sourceLinked="0"/>
              <c:spPr>
                <a:solidFill>
                  <a:sysClr val="window" lastClr="FFFFFF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0" i="0" u="none" strike="noStrike" kern="1200" baseline="0">
                      <a:solidFill>
                        <a:schemeClr val="bg1">
                          <a:lumMod val="75000"/>
                        </a:schemeClr>
                      </a:solidFill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1-28D6-41CA-B63C-18B92C5F692A}"/>
                </c:ext>
              </c:extLst>
            </c:dLbl>
            <c:numFmt formatCode="0.0%" sourceLinked="0"/>
            <c:spPr>
              <a:solidFill>
                <a:sysClr val="window" lastClr="FFFFFF"/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de-DE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6350" cap="flat" cmpd="sng" algn="ctr">
                      <a:solidFill>
                        <a:schemeClr val="tx1"/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'AQ MV + Bund - Folie 2'!$A$2:$A$11</c:f>
              <c:numCache>
                <c:formatCode>General</c:formatCode>
                <c:ptCount val="10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  <c:pt idx="9">
                  <c:v>2022</c:v>
                </c:pt>
              </c:numCache>
            </c:numRef>
          </c:cat>
          <c:val>
            <c:numRef>
              <c:f>'AQ MV + Bund - Folie 2'!$C$2:$C$10</c:f>
              <c:numCache>
                <c:formatCode>0.0%</c:formatCode>
                <c:ptCount val="9"/>
                <c:pt idx="0">
                  <c:v>0.54500000000000004</c:v>
                </c:pt>
                <c:pt idx="1">
                  <c:v>0.54900000000000004</c:v>
                </c:pt>
                <c:pt idx="2">
                  <c:v>0.56299999999999994</c:v>
                </c:pt>
                <c:pt idx="3">
                  <c:v>0.56200000000000006</c:v>
                </c:pt>
                <c:pt idx="4">
                  <c:v>0.57099999999999995</c:v>
                </c:pt>
                <c:pt idx="5">
                  <c:v>0.57699999999999996</c:v>
                </c:pt>
                <c:pt idx="6">
                  <c:v>0.57499999999999996</c:v>
                </c:pt>
                <c:pt idx="7">
                  <c:v>0.58399999999999996</c:v>
                </c:pt>
                <c:pt idx="8">
                  <c:v>0.58699999999999997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1-7E1F-4B47-918D-1AA974D85EA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6765184"/>
        <c:axId val="46766720"/>
      </c:lineChart>
      <c:catAx>
        <c:axId val="4676518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6350" cap="flat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de-DE"/>
          </a:p>
        </c:txPr>
        <c:crossAx val="46766720"/>
        <c:crosses val="autoZero"/>
        <c:auto val="1"/>
        <c:lblAlgn val="ctr"/>
        <c:lblOffset val="100"/>
        <c:noMultiLvlLbl val="0"/>
      </c:catAx>
      <c:valAx>
        <c:axId val="46766720"/>
        <c:scaling>
          <c:orientation val="minMax"/>
          <c:max val="0.66000000000000014"/>
          <c:min val="0.5"/>
        </c:scaling>
        <c:delete val="0"/>
        <c:axPos val="l"/>
        <c:majorGridlines>
          <c:spPr>
            <a:ln w="6350" cap="flat" cmpd="sng" algn="ctr">
              <a:solidFill>
                <a:schemeClr val="tx1">
                  <a:tint val="75000"/>
                </a:schemeClr>
              </a:solidFill>
              <a:prstDash val="solid"/>
              <a:round/>
            </a:ln>
            <a:effectLst/>
          </c:spPr>
        </c:majorGridlines>
        <c:numFmt formatCode="0.0%" sourceLinked="1"/>
        <c:majorTickMark val="out"/>
        <c:minorTickMark val="none"/>
        <c:tickLblPos val="nextTo"/>
        <c:spPr>
          <a:noFill/>
          <a:ln w="6350" cap="flat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de-DE"/>
          </a:p>
        </c:txPr>
        <c:crossAx val="467651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de-DE"/>
        </a:p>
      </c:txPr>
    </c:legend>
    <c:plotVisOnly val="1"/>
    <c:dispBlanksAs val="gap"/>
    <c:showDLblsOverMax val="0"/>
  </c:chart>
  <c:spPr>
    <a:noFill/>
    <a:ln w="6350" cap="flat" cmpd="sng" algn="ctr">
      <a:noFill/>
      <a:prstDash val="solid"/>
      <a:miter lim="800000"/>
    </a:ln>
    <a:effectLst/>
  </c:spPr>
  <c:txPr>
    <a:bodyPr/>
    <a:lstStyle/>
    <a:p>
      <a:pPr>
        <a:defRPr sz="1400">
          <a:latin typeface="Arial" panose="020B0604020202020204" pitchFamily="34" charset="0"/>
          <a:cs typeface="Arial" panose="020B0604020202020204" pitchFamily="34" charset="0"/>
        </a:defRPr>
      </a:pPr>
      <a:endParaRPr lang="de-DE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1"/>
          <c:order val="0"/>
          <c:tx>
            <c:strRef>
              <c:f>'Hauptgruppen - Folie 3'!$B$1</c:f>
              <c:strCache>
                <c:ptCount val="1"/>
                <c:pt idx="0">
                  <c:v>2019</c:v>
                </c:pt>
              </c:strCache>
            </c:strRef>
          </c:tx>
          <c:spPr>
            <a:solidFill>
              <a:srgbClr val="4472C4">
                <a:lumMod val="40000"/>
                <a:lumOff val="60000"/>
              </a:srgbClr>
            </a:solidFill>
            <a:ln>
              <a:solidFill>
                <a:srgbClr val="4472C4">
                  <a:lumMod val="20000"/>
                  <a:lumOff val="80000"/>
                </a:srgbClr>
              </a:solidFill>
            </a:ln>
          </c:spPr>
          <c:invertIfNegative val="0"/>
          <c:dLbls>
            <c:dLbl>
              <c:idx val="1"/>
              <c:layout>
                <c:manualLayout>
                  <c:x val="-8.8186666870352405E-3"/>
                  <c:y val="1.0681607744107743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407F-487A-BB11-9D976F769AFA}"/>
                </c:ext>
              </c:extLst>
            </c:dLbl>
            <c:dLbl>
              <c:idx val="2"/>
              <c:layout>
                <c:manualLayout>
                  <c:x val="-1.3228000030552861E-2"/>
                  <c:y val="2.6725589225589227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407F-487A-BB11-9D976F769AFA}"/>
                </c:ext>
              </c:extLst>
            </c:dLbl>
            <c:dLbl>
              <c:idx val="5"/>
              <c:layout>
                <c:manualLayout>
                  <c:x val="1.4697777811725401E-3"/>
                  <c:y val="-2.6984427609427607E-3"/>
                </c:manualLayout>
              </c:layout>
              <c:spPr>
                <a:solidFill>
                  <a:sysClr val="window" lastClr="FFFFFF"/>
                </a:solidFill>
                <a:ln>
                  <a:noFill/>
                </a:ln>
                <a:effectLst/>
              </c:spPr>
              <c:txPr>
                <a:bodyPr vertOverflow="clip" horzOverflow="clip" wrap="square" lIns="38100" tIns="19050" rIns="38100" bIns="19050" anchor="ctr">
                  <a:spAutoFit/>
                </a:bodyPr>
                <a:lstStyle/>
                <a:p>
                  <a:pPr>
                    <a:defRPr sz="900"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407F-487A-BB11-9D976F769AFA}"/>
                </c:ext>
              </c:extLst>
            </c:dLbl>
            <c:dLbl>
              <c:idx val="6"/>
              <c:layout>
                <c:manualLayout>
                  <c:x val="-5.8791111246901603E-3"/>
                  <c:y val="8.0176767676767673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407F-487A-BB11-9D976F769AF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vertOverflow="clip" horzOverflow="clip" wrap="square" lIns="38100" tIns="19050" rIns="38100" bIns="19050" anchor="ctr">
                <a:spAutoFit/>
              </a:bodyPr>
              <a:lstStyle/>
              <a:p>
                <a:pPr>
                  <a:defRPr sz="900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de-DE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'Hauptgruppen - Folie 3'!$A$2:$A$8</c:f>
              <c:strCache>
                <c:ptCount val="7"/>
                <c:pt idx="0">
                  <c:v>Straftaten gegen das Leben</c:v>
                </c:pt>
                <c:pt idx="1">
                  <c:v>Straftaten gegen die sexuelle Selbstbestimmung</c:v>
                </c:pt>
                <c:pt idx="2">
                  <c:v>Rohheitsdelikte und Straftaten gegen die persönliche Freiheit</c:v>
                </c:pt>
                <c:pt idx="3">
                  <c:v>Diebstahl insgesamt</c:v>
                </c:pt>
                <c:pt idx="4">
                  <c:v>Vermögens- und Fälschungsdelikte</c:v>
                </c:pt>
                <c:pt idx="5">
                  <c:v>sonstige Straftatbestände des StGB</c:v>
                </c:pt>
                <c:pt idx="6">
                  <c:v>strafrechtliche Nebengesetze</c:v>
                </c:pt>
              </c:strCache>
            </c:strRef>
          </c:cat>
          <c:val>
            <c:numRef>
              <c:f>'Hauptgruppen - Folie 3'!$B$2:$B$8</c:f>
              <c:numCache>
                <c:formatCode>#,##0</c:formatCode>
                <c:ptCount val="7"/>
                <c:pt idx="0">
                  <c:v>72</c:v>
                </c:pt>
                <c:pt idx="1">
                  <c:v>1382</c:v>
                </c:pt>
                <c:pt idx="2">
                  <c:v>16582</c:v>
                </c:pt>
                <c:pt idx="3">
                  <c:v>30857</c:v>
                </c:pt>
                <c:pt idx="4">
                  <c:v>21327</c:v>
                </c:pt>
                <c:pt idx="5">
                  <c:v>28716</c:v>
                </c:pt>
                <c:pt idx="6">
                  <c:v>12393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407F-487A-BB11-9D976F769AFA}"/>
            </c:ext>
          </c:extLst>
        </c:ser>
        <c:ser>
          <c:idx val="0"/>
          <c:order val="1"/>
          <c:tx>
            <c:strRef>
              <c:f>'Hauptgruppen - Folie 3'!$C$1</c:f>
              <c:strCache>
                <c:ptCount val="1"/>
                <c:pt idx="0">
                  <c:v>2021</c:v>
                </c:pt>
              </c:strCache>
            </c:strRef>
          </c:tx>
          <c:spPr>
            <a:solidFill>
              <a:sysClr val="window" lastClr="FFFFFF">
                <a:lumMod val="65000"/>
              </a:sysClr>
            </a:solidFill>
          </c:spPr>
          <c:invertIfNegative val="0"/>
          <c:dLbls>
            <c:dLbl>
              <c:idx val="1"/>
              <c:layout>
                <c:manualLayout>
                  <c:x val="-1.6618904675305525E-3"/>
                  <c:y val="8.0738636363635388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25200" bIns="19050" anchor="ctr">
                  <a:spAutoFit/>
                </a:bodyPr>
                <a:lstStyle/>
                <a:p>
                  <a:pPr>
                    <a:defRPr sz="900">
                      <a:solidFill>
                        <a:schemeClr val="bg1">
                          <a:lumMod val="75000"/>
                        </a:schemeClr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</c:ext>
                <c:ext xmlns:c16="http://schemas.microsoft.com/office/drawing/2014/chart" uri="{C3380CC4-5D6E-409C-BE32-E72D297353CC}">
                  <c16:uniqueId val="{00000005-407F-487A-BB11-9D976F769AFA}"/>
                </c:ext>
              </c:extLst>
            </c:dLbl>
            <c:dLbl>
              <c:idx val="2"/>
              <c:layout>
                <c:manualLayout>
                  <c:x val="-3.3877799203357296E-3"/>
                  <c:y val="2.6142093595113653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25200" bIns="19050" anchor="ctr">
                  <a:spAutoFit/>
                </a:bodyPr>
                <a:lstStyle/>
                <a:p>
                  <a:pPr>
                    <a:defRPr sz="900">
                      <a:solidFill>
                        <a:schemeClr val="bg1">
                          <a:lumMod val="75000"/>
                        </a:schemeClr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</c:ext>
                <c:ext xmlns:c16="http://schemas.microsoft.com/office/drawing/2014/chart" uri="{C3380CC4-5D6E-409C-BE32-E72D297353CC}">
                  <c16:uniqueId val="{00000006-407F-487A-BB11-9D976F769AFA}"/>
                </c:ext>
              </c:extLst>
            </c:dLbl>
            <c:dLbl>
              <c:idx val="3"/>
              <c:layout>
                <c:manualLayout>
                  <c:x val="-1.4697777811725401E-3"/>
                  <c:y val="0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25200" bIns="19050" anchor="ctr">
                  <a:spAutoFit/>
                </a:bodyPr>
                <a:lstStyle/>
                <a:p>
                  <a:pPr>
                    <a:defRPr sz="900">
                      <a:solidFill>
                        <a:schemeClr val="bg1">
                          <a:lumMod val="75000"/>
                        </a:schemeClr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</c:ext>
                <c:ext xmlns:c16="http://schemas.microsoft.com/office/drawing/2014/chart" uri="{C3380CC4-5D6E-409C-BE32-E72D297353CC}">
                  <c16:uniqueId val="{00000000-890C-4057-BC44-FF91316F2821}"/>
                </c:ext>
              </c:extLst>
            </c:dLbl>
            <c:dLbl>
              <c:idx val="4"/>
              <c:layout>
                <c:manualLayout>
                  <c:x val="2.9395555623450802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407F-487A-BB11-9D976F769AFA}"/>
                </c:ext>
              </c:extLst>
            </c:dLbl>
            <c:dLbl>
              <c:idx val="5"/>
              <c:layout>
                <c:manualLayout>
                  <c:x val="2.9395555623450802E-3"/>
                  <c:y val="2.655303030303030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407F-487A-BB11-9D976F769AFA}"/>
                </c:ext>
              </c:extLst>
            </c:dLbl>
            <c:dLbl>
              <c:idx val="6"/>
              <c:layout>
                <c:manualLayout>
                  <c:x val="-2.9395555623451882E-3"/>
                  <c:y val="-2.629419191919191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407F-487A-BB11-9D976F769AFA}"/>
                </c:ext>
              </c:extLst>
            </c:dLbl>
            <c:spPr>
              <a:solidFill>
                <a:sysClr val="window" lastClr="FFFFFF"/>
              </a:solidFill>
              <a:ln>
                <a:noFill/>
              </a:ln>
              <a:effectLst/>
            </c:spPr>
            <c:txPr>
              <a:bodyPr wrap="square" lIns="38100" tIns="19050" rIns="25200" bIns="19050" anchor="ctr">
                <a:spAutoFit/>
              </a:bodyPr>
              <a:lstStyle/>
              <a:p>
                <a:pPr>
                  <a:defRPr sz="900">
                    <a:solidFill>
                      <a:schemeClr val="bg1">
                        <a:lumMod val="7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de-D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showLeaderLines val="1"/>
              </c:ext>
            </c:extLst>
          </c:dLbls>
          <c:cat>
            <c:strRef>
              <c:f>'Hauptgruppen - Folie 3'!$A$2:$A$8</c:f>
              <c:strCache>
                <c:ptCount val="7"/>
                <c:pt idx="0">
                  <c:v>Straftaten gegen das Leben</c:v>
                </c:pt>
                <c:pt idx="1">
                  <c:v>Straftaten gegen die sexuelle Selbstbestimmung</c:v>
                </c:pt>
                <c:pt idx="2">
                  <c:v>Rohheitsdelikte und Straftaten gegen die persönliche Freiheit</c:v>
                </c:pt>
                <c:pt idx="3">
                  <c:v>Diebstahl insgesamt</c:v>
                </c:pt>
                <c:pt idx="4">
                  <c:v>Vermögens- und Fälschungsdelikte</c:v>
                </c:pt>
                <c:pt idx="5">
                  <c:v>sonstige Straftatbestände des StGB</c:v>
                </c:pt>
                <c:pt idx="6">
                  <c:v>strafrechtliche Nebengesetze</c:v>
                </c:pt>
              </c:strCache>
            </c:strRef>
          </c:cat>
          <c:val>
            <c:numRef>
              <c:f>'Hauptgruppen - Folie 3'!$C$2:$C$8</c:f>
              <c:numCache>
                <c:formatCode>#,##0</c:formatCode>
                <c:ptCount val="7"/>
                <c:pt idx="0">
                  <c:v>31</c:v>
                </c:pt>
                <c:pt idx="1">
                  <c:v>1854</c:v>
                </c:pt>
                <c:pt idx="2">
                  <c:v>16347</c:v>
                </c:pt>
                <c:pt idx="3">
                  <c:v>25725</c:v>
                </c:pt>
                <c:pt idx="4">
                  <c:v>19611</c:v>
                </c:pt>
                <c:pt idx="5">
                  <c:v>27638</c:v>
                </c:pt>
                <c:pt idx="6">
                  <c:v>13246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407F-487A-BB11-9D976F769AFA}"/>
            </c:ext>
          </c:extLst>
        </c:ser>
        <c:ser>
          <c:idx val="2"/>
          <c:order val="2"/>
          <c:tx>
            <c:strRef>
              <c:f>'Hauptgruppen - Folie 3'!$D$1</c:f>
              <c:strCache>
                <c:ptCount val="1"/>
                <c:pt idx="0">
                  <c:v>2022</c:v>
                </c:pt>
              </c:strCache>
            </c:strRef>
          </c:tx>
          <c:spPr>
            <a:solidFill>
              <a:srgbClr val="4472C4">
                <a:lumMod val="60000"/>
                <a:lumOff val="40000"/>
              </a:srgbClr>
            </a:solidFill>
          </c:spPr>
          <c:invertIfNegative val="0"/>
          <c:dLbls>
            <c:dLbl>
              <c:idx val="1"/>
              <c:layout>
                <c:manualLayout>
                  <c:x val="1.4697777811725401E-3"/>
                  <c:y val="8.0176767676767673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900"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407F-487A-BB11-9D976F769AFA}"/>
                </c:ext>
              </c:extLst>
            </c:dLbl>
            <c:dLbl>
              <c:idx val="2"/>
              <c:layout>
                <c:manualLayout>
                  <c:x val="-1.0215534231819445E-3"/>
                  <c:y val="2.713594276094276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407F-487A-BB11-9D976F769AFA}"/>
                </c:ext>
              </c:extLst>
            </c:dLbl>
            <c:dLbl>
              <c:idx val="3"/>
              <c:layout>
                <c:manualLayout>
                  <c:x val="5.7633805907395669E-4"/>
                  <c:y val="2.754840067340067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407F-487A-BB11-9D976F769AFA}"/>
                </c:ext>
              </c:extLst>
            </c:dLbl>
            <c:dLbl>
              <c:idx val="4"/>
              <c:layout>
                <c:manualLayout>
                  <c:x val="1.9180021391631895E-3"/>
                  <c:y val="8.0176767676766701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900"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407F-487A-BB11-9D976F769AFA}"/>
                </c:ext>
              </c:extLst>
            </c:dLbl>
            <c:dLbl>
              <c:idx val="5"/>
              <c:layout>
                <c:manualLayout>
                  <c:x val="1.0864782527281737E-2"/>
                  <c:y val="8.0587121212120968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900"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407F-487A-BB11-9D976F769AFA}"/>
                </c:ext>
              </c:extLst>
            </c:dLbl>
            <c:dLbl>
              <c:idx val="6"/>
              <c:layout>
                <c:manualLayout>
                  <c:x val="1.233456030845417E-2"/>
                  <c:y val="5.345117845117845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407F-487A-BB11-9D976F769AFA}"/>
                </c:ext>
              </c:extLst>
            </c:dLbl>
            <c:spPr>
              <a:solidFill>
                <a:sysClr val="window" lastClr="FFFFFF"/>
              </a:solidFill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de-D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'Hauptgruppen - Folie 3'!$A$2:$A$8</c:f>
              <c:strCache>
                <c:ptCount val="7"/>
                <c:pt idx="0">
                  <c:v>Straftaten gegen das Leben</c:v>
                </c:pt>
                <c:pt idx="1">
                  <c:v>Straftaten gegen die sexuelle Selbstbestimmung</c:v>
                </c:pt>
                <c:pt idx="2">
                  <c:v>Rohheitsdelikte und Straftaten gegen die persönliche Freiheit</c:v>
                </c:pt>
                <c:pt idx="3">
                  <c:v>Diebstahl insgesamt</c:v>
                </c:pt>
                <c:pt idx="4">
                  <c:v>Vermögens- und Fälschungsdelikte</c:v>
                </c:pt>
                <c:pt idx="5">
                  <c:v>sonstige Straftatbestände des StGB</c:v>
                </c:pt>
                <c:pt idx="6">
                  <c:v>strafrechtliche Nebengesetze</c:v>
                </c:pt>
              </c:strCache>
            </c:strRef>
          </c:cat>
          <c:val>
            <c:numRef>
              <c:f>'Hauptgruppen - Folie 3'!$D$2:$D$8</c:f>
              <c:numCache>
                <c:formatCode>#,##0</c:formatCode>
                <c:ptCount val="7"/>
                <c:pt idx="0" formatCode="General">
                  <c:v>55</c:v>
                </c:pt>
                <c:pt idx="1">
                  <c:v>1916</c:v>
                </c:pt>
                <c:pt idx="2">
                  <c:v>18336</c:v>
                </c:pt>
                <c:pt idx="3">
                  <c:v>30022</c:v>
                </c:pt>
                <c:pt idx="4">
                  <c:v>16151</c:v>
                </c:pt>
                <c:pt idx="5">
                  <c:v>27176</c:v>
                </c:pt>
                <c:pt idx="6">
                  <c:v>12903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1-407F-487A-BB11-9D976F769AF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-40"/>
        <c:axId val="52214784"/>
        <c:axId val="52278784"/>
      </c:barChart>
      <c:catAx>
        <c:axId val="5221478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900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de-DE"/>
          </a:p>
        </c:txPr>
        <c:crossAx val="52278784"/>
        <c:crosses val="autoZero"/>
        <c:auto val="1"/>
        <c:lblAlgn val="ctr"/>
        <c:lblOffset val="100"/>
        <c:noMultiLvlLbl val="0"/>
      </c:catAx>
      <c:valAx>
        <c:axId val="52278784"/>
        <c:scaling>
          <c:orientation val="minMax"/>
        </c:scaling>
        <c:delete val="0"/>
        <c:axPos val="l"/>
        <c:majorGridlines/>
        <c:numFmt formatCode="#,##0" sourceLinked="0"/>
        <c:majorTickMark val="out"/>
        <c:minorTickMark val="none"/>
        <c:tickLblPos val="nextTo"/>
        <c:txPr>
          <a:bodyPr/>
          <a:lstStyle/>
          <a:p>
            <a:pPr>
              <a:defRPr sz="900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de-DE"/>
          </a:p>
        </c:txPr>
        <c:crossAx val="52214784"/>
        <c:crosses val="autoZero"/>
        <c:crossBetween val="between"/>
      </c:valAx>
    </c:plotArea>
    <c:legend>
      <c:legendPos val="r"/>
      <c:overlay val="0"/>
      <c:txPr>
        <a:bodyPr/>
        <a:lstStyle/>
        <a:p>
          <a:pPr>
            <a:defRPr sz="900">
              <a:latin typeface="Arial" panose="020B0604020202020204" pitchFamily="34" charset="0"/>
              <a:cs typeface="Arial" panose="020B0604020202020204" pitchFamily="34" charset="0"/>
            </a:defRPr>
          </a:pPr>
          <a:endParaRPr lang="de-DE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3671750997961893"/>
          <c:y val="1.63075314864005E-2"/>
          <c:w val="0.80571670997858269"/>
          <c:h val="0.84988347254345475"/>
        </c:manualLayout>
      </c:layout>
      <c:lineChart>
        <c:grouping val="standard"/>
        <c:varyColors val="0"/>
        <c:ser>
          <c:idx val="0"/>
          <c:order val="0"/>
          <c:tx>
            <c:strRef>
              <c:f>'St. gg. d. Leben - Folie 4'!$B$1</c:f>
              <c:strCache>
                <c:ptCount val="1"/>
                <c:pt idx="0">
                  <c:v>erfasste Fälle</c:v>
                </c:pt>
              </c:strCache>
            </c:strRef>
          </c:tx>
          <c:spPr>
            <a:ln>
              <a:solidFill>
                <a:schemeClr val="tx2"/>
              </a:solidFill>
            </a:ln>
          </c:spPr>
          <c:marker>
            <c:symbol val="diamond"/>
            <c:size val="10"/>
            <c:spPr>
              <a:solidFill>
                <a:schemeClr val="tx2"/>
              </a:solidFill>
            </c:spPr>
          </c:marker>
          <c:dLbls>
            <c:dLbl>
              <c:idx val="7"/>
              <c:spPr>
                <a:noFill/>
              </c:spPr>
              <c:txPr>
                <a:bodyPr/>
                <a:lstStyle/>
                <a:p>
                  <a:pPr>
                    <a:defRPr sz="900">
                      <a:solidFill>
                        <a:schemeClr val="bg1">
                          <a:lumMod val="75000"/>
                        </a:schemeClr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0-0E34-4C97-810F-06B62B7AA13A}"/>
                </c:ext>
              </c:extLst>
            </c:dLbl>
            <c:dLbl>
              <c:idx val="8"/>
              <c:spPr>
                <a:solidFill>
                  <a:schemeClr val="bg1"/>
                </a:solidFill>
              </c:spPr>
              <c:txPr>
                <a:bodyPr/>
                <a:lstStyle/>
                <a:p>
                  <a:pPr>
                    <a:defRPr sz="900">
                      <a:solidFill>
                        <a:schemeClr val="bg1">
                          <a:lumMod val="75000"/>
                        </a:schemeClr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1-0E34-4C97-810F-06B62B7AA13A}"/>
                </c:ext>
              </c:extLst>
            </c:dLbl>
            <c:spPr>
              <a:solidFill>
                <a:schemeClr val="bg1"/>
              </a:solidFill>
            </c:spPr>
            <c:txPr>
              <a:bodyPr/>
              <a:lstStyle/>
              <a:p>
                <a:pPr>
                  <a:defRPr sz="900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de-DE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'St. gg. d. Leben - Folie 4'!$A$2:$A$11</c:f>
              <c:numCache>
                <c:formatCode>General</c:formatCode>
                <c:ptCount val="10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  <c:pt idx="9">
                  <c:v>2022</c:v>
                </c:pt>
              </c:numCache>
            </c:numRef>
          </c:cat>
          <c:val>
            <c:numRef>
              <c:f>'St. gg. d. Leben - Folie 4'!$B$2:$B$11</c:f>
              <c:numCache>
                <c:formatCode>General</c:formatCode>
                <c:ptCount val="10"/>
                <c:pt idx="0">
                  <c:v>59</c:v>
                </c:pt>
                <c:pt idx="1">
                  <c:v>59</c:v>
                </c:pt>
                <c:pt idx="2">
                  <c:v>50</c:v>
                </c:pt>
                <c:pt idx="3">
                  <c:v>45</c:v>
                </c:pt>
                <c:pt idx="4">
                  <c:v>55</c:v>
                </c:pt>
                <c:pt idx="5">
                  <c:v>50</c:v>
                </c:pt>
                <c:pt idx="6">
                  <c:v>72</c:v>
                </c:pt>
                <c:pt idx="7">
                  <c:v>49</c:v>
                </c:pt>
                <c:pt idx="8">
                  <c:v>31</c:v>
                </c:pt>
                <c:pt idx="9">
                  <c:v>55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0-EBCC-400A-A000-28EC423701C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9197056"/>
        <c:axId val="49198592"/>
      </c:lineChart>
      <c:lineChart>
        <c:grouping val="standard"/>
        <c:varyColors val="0"/>
        <c:ser>
          <c:idx val="1"/>
          <c:order val="1"/>
          <c:tx>
            <c:strRef>
              <c:f>'St. gg. d. Leben - Folie 4'!$C$1</c:f>
              <c:strCache>
                <c:ptCount val="1"/>
                <c:pt idx="0">
                  <c:v>AQ</c:v>
                </c:pt>
              </c:strCache>
            </c:strRef>
          </c:tx>
          <c:dLbls>
            <c:dLbl>
              <c:idx val="4"/>
              <c:spPr>
                <a:noFill/>
                <a:ln>
                  <a:noFill/>
                </a:ln>
                <a:effectLst/>
              </c:spPr>
              <c:txPr>
                <a:bodyPr vertOverflow="clip" horzOverflow="clip" wrap="square" lIns="38100" tIns="19050" rIns="38100" bIns="19050" anchor="ctr" anchorCtr="1">
                  <a:spAutoFit/>
                </a:bodyPr>
                <a:lstStyle/>
                <a:p>
                  <a:pPr>
                    <a:defRPr sz="900"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0-274A-4071-AD13-23F513DA4277}"/>
                </c:ext>
              </c:extLst>
            </c:dLbl>
            <c:dLbl>
              <c:idx val="7"/>
              <c:spPr>
                <a:solidFill>
                  <a:sysClr val="window" lastClr="FFFFFF"/>
                </a:solidFill>
                <a:ln>
                  <a:noFill/>
                </a:ln>
                <a:effectLst/>
              </c:spPr>
              <c:txPr>
                <a:bodyPr vertOverflow="clip" horzOverflow="clip" wrap="square" lIns="38100" tIns="19050" rIns="38100" bIns="19050" anchor="ctr" anchorCtr="1">
                  <a:spAutoFit/>
                </a:bodyPr>
                <a:lstStyle/>
                <a:p>
                  <a:pPr>
                    <a:defRPr sz="900">
                      <a:solidFill>
                        <a:schemeClr val="bg1">
                          <a:lumMod val="75000"/>
                        </a:schemeClr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3-0E34-4C97-810F-06B62B7AA13A}"/>
                </c:ext>
              </c:extLst>
            </c:dLbl>
            <c:dLbl>
              <c:idx val="8"/>
              <c:layout>
                <c:manualLayout>
                  <c:x val="-1.2136637772555305E-2"/>
                  <c:y val="-2.7186658249158249E-2"/>
                </c:manualLayout>
              </c:layout>
              <c:spPr>
                <a:solidFill>
                  <a:sysClr val="window" lastClr="FFFFFF"/>
                </a:solidFill>
                <a:ln>
                  <a:noFill/>
                </a:ln>
                <a:effectLst/>
              </c:spPr>
              <c:txPr>
                <a:bodyPr vertOverflow="clip" horzOverflow="clip" wrap="square" lIns="38100" tIns="19050" rIns="38100" bIns="19050" anchor="ctr" anchorCtr="1">
                  <a:spAutoFit/>
                </a:bodyPr>
                <a:lstStyle/>
                <a:p>
                  <a:pPr>
                    <a:defRPr sz="900">
                      <a:solidFill>
                        <a:schemeClr val="bg1">
                          <a:lumMod val="75000"/>
                        </a:schemeClr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0E34-4C97-810F-06B62B7AA13A}"/>
                </c:ext>
              </c:extLst>
            </c:dLbl>
            <c:spPr>
              <a:solidFill>
                <a:sysClr val="window" lastClr="FFFFFF"/>
              </a:solidFill>
              <a:ln>
                <a:noFill/>
              </a:ln>
              <a:effectLst/>
            </c:spPr>
            <c:txPr>
              <a:bodyPr vertOverflow="clip" horzOverflow="clip" wrap="square" lIns="38100" tIns="19050" rIns="38100" bIns="19050" anchor="ctr" anchorCtr="1">
                <a:spAutoFit/>
              </a:bodyPr>
              <a:lstStyle/>
              <a:p>
                <a:pPr>
                  <a:defRPr sz="900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de-DE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numRef>
              <c:f>'St. gg. d. Leben - Folie 4'!$A$2:$A$11</c:f>
              <c:numCache>
                <c:formatCode>General</c:formatCode>
                <c:ptCount val="10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  <c:pt idx="9">
                  <c:v>2022</c:v>
                </c:pt>
              </c:numCache>
            </c:numRef>
          </c:cat>
          <c:val>
            <c:numRef>
              <c:f>'St. gg. d. Leben - Folie 4'!$C$2:$C$11</c:f>
              <c:numCache>
                <c:formatCode>0.0%</c:formatCode>
                <c:ptCount val="10"/>
                <c:pt idx="0">
                  <c:v>1</c:v>
                </c:pt>
                <c:pt idx="1">
                  <c:v>0.96599999999999997</c:v>
                </c:pt>
                <c:pt idx="2">
                  <c:v>0.96</c:v>
                </c:pt>
                <c:pt idx="3">
                  <c:v>0.95599999999999996</c:v>
                </c:pt>
                <c:pt idx="4">
                  <c:v>0.89100000000000001</c:v>
                </c:pt>
                <c:pt idx="5">
                  <c:v>0.92</c:v>
                </c:pt>
                <c:pt idx="6">
                  <c:v>0.94399999999999995</c:v>
                </c:pt>
                <c:pt idx="7">
                  <c:v>0.91800000000000004</c:v>
                </c:pt>
                <c:pt idx="8">
                  <c:v>0.80600000000000005</c:v>
                </c:pt>
                <c:pt idx="9">
                  <c:v>0.81799999999999995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EBCC-400A-A000-28EC423701C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9210112"/>
        <c:axId val="49200128"/>
      </c:lineChart>
      <c:catAx>
        <c:axId val="491970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900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de-DE"/>
          </a:p>
        </c:txPr>
        <c:crossAx val="49198592"/>
        <c:crosses val="autoZero"/>
        <c:auto val="1"/>
        <c:lblAlgn val="ctr"/>
        <c:lblOffset val="100"/>
        <c:noMultiLvlLbl val="0"/>
      </c:catAx>
      <c:valAx>
        <c:axId val="49198592"/>
        <c:scaling>
          <c:orientation val="minMax"/>
          <c:max val="140"/>
          <c:min val="0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900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de-DE"/>
          </a:p>
        </c:txPr>
        <c:crossAx val="49197056"/>
        <c:crosses val="autoZero"/>
        <c:crossBetween val="between"/>
      </c:valAx>
      <c:valAx>
        <c:axId val="49200128"/>
        <c:scaling>
          <c:orientation val="minMax"/>
          <c:max val="1"/>
          <c:min val="0"/>
        </c:scaling>
        <c:delete val="0"/>
        <c:axPos val="r"/>
        <c:numFmt formatCode="0.0%" sourceLinked="1"/>
        <c:majorTickMark val="out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900" baseline="0">
                <a:solidFill>
                  <a:srgbClr val="002F48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de-DE"/>
          </a:p>
        </c:txPr>
        <c:crossAx val="49210112"/>
        <c:crosses val="max"/>
        <c:crossBetween val="between"/>
      </c:valAx>
      <c:catAx>
        <c:axId val="49210112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49200128"/>
        <c:crossesAt val="100"/>
        <c:auto val="1"/>
        <c:lblAlgn val="ctr"/>
        <c:lblOffset val="100"/>
        <c:noMultiLvlLbl val="0"/>
      </c:catAx>
    </c:plotArea>
    <c:legend>
      <c:legendPos val="b"/>
      <c:layout>
        <c:manualLayout>
          <c:xMode val="edge"/>
          <c:yMode val="edge"/>
          <c:x val="0.43312269460184583"/>
          <c:y val="0.92227420033670038"/>
          <c:w val="0.20136361411206594"/>
          <c:h val="4.8327651515151518E-2"/>
        </c:manualLayout>
      </c:layout>
      <c:overlay val="0"/>
      <c:txPr>
        <a:bodyPr/>
        <a:lstStyle/>
        <a:p>
          <a:pPr>
            <a:defRPr sz="900">
              <a:latin typeface="Arial" panose="020B0604020202020204" pitchFamily="34" charset="0"/>
              <a:cs typeface="Arial" panose="020B0604020202020204" pitchFamily="34" charset="0"/>
            </a:defRPr>
          </a:pPr>
          <a:endParaRPr lang="de-DE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'St. gg. d. sex. Selb. - Folie 5'!$B$1</c:f>
              <c:strCache>
                <c:ptCount val="1"/>
                <c:pt idx="0">
                  <c:v>erfasste Fälle</c:v>
                </c:pt>
              </c:strCache>
            </c:strRef>
          </c:tx>
          <c:spPr>
            <a:ln>
              <a:solidFill>
                <a:schemeClr val="tx2"/>
              </a:solidFill>
            </a:ln>
          </c:spPr>
          <c:marker>
            <c:symbol val="diamond"/>
            <c:size val="10"/>
            <c:spPr>
              <a:solidFill>
                <a:schemeClr val="tx2"/>
              </a:solidFill>
            </c:spPr>
          </c:marker>
          <c:dLbls>
            <c:dLbl>
              <c:idx val="4"/>
              <c:spPr>
                <a:noFill/>
              </c:spPr>
              <c:txPr>
                <a:bodyPr/>
                <a:lstStyle/>
                <a:p>
                  <a:pPr>
                    <a:defRPr sz="900"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0-8638-437E-A6BA-1CA60F7BC919}"/>
                </c:ext>
              </c:extLst>
            </c:dLbl>
            <c:dLbl>
              <c:idx val="7"/>
              <c:layout>
                <c:manualLayout>
                  <c:x val="-4.1539583333333331E-2"/>
                  <c:y val="-4.1885732323232325E-2"/>
                </c:manualLayout>
              </c:layout>
              <c:spPr>
                <a:solidFill>
                  <a:schemeClr val="bg1"/>
                </a:solidFill>
              </c:spPr>
              <c:txPr>
                <a:bodyPr/>
                <a:lstStyle/>
                <a:p>
                  <a:pPr>
                    <a:defRPr sz="900">
                      <a:solidFill>
                        <a:schemeClr val="bg1">
                          <a:lumMod val="75000"/>
                        </a:schemeClr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3ED4-4AED-A9BC-FB93DA24719D}"/>
                </c:ext>
              </c:extLst>
            </c:dLbl>
            <c:dLbl>
              <c:idx val="8"/>
              <c:spPr>
                <a:solidFill>
                  <a:schemeClr val="bg1"/>
                </a:solidFill>
              </c:spPr>
              <c:txPr>
                <a:bodyPr/>
                <a:lstStyle/>
                <a:p>
                  <a:pPr>
                    <a:defRPr sz="900">
                      <a:solidFill>
                        <a:schemeClr val="bg1">
                          <a:lumMod val="75000"/>
                        </a:schemeClr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1-3ED4-4AED-A9BC-FB93DA24719D}"/>
                </c:ext>
              </c:extLst>
            </c:dLbl>
            <c:spPr>
              <a:solidFill>
                <a:schemeClr val="bg1"/>
              </a:solidFill>
            </c:spPr>
            <c:txPr>
              <a:bodyPr/>
              <a:lstStyle/>
              <a:p>
                <a:pPr>
                  <a:defRPr sz="900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de-DE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'St. gg. d. sex. Selb. - Folie 5'!$A$2:$A$11</c:f>
              <c:numCache>
                <c:formatCode>General</c:formatCode>
                <c:ptCount val="10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  <c:pt idx="9">
                  <c:v>2022</c:v>
                </c:pt>
              </c:numCache>
            </c:numRef>
          </c:cat>
          <c:val>
            <c:numRef>
              <c:f>'St. gg. d. sex. Selb. - Folie 5'!$B$2:$B$11</c:f>
              <c:numCache>
                <c:formatCode>#,##0</c:formatCode>
                <c:ptCount val="10"/>
                <c:pt idx="0" formatCode="General">
                  <c:v>882</c:v>
                </c:pt>
                <c:pt idx="1">
                  <c:v>1079</c:v>
                </c:pt>
                <c:pt idx="2" formatCode="General">
                  <c:v>906</c:v>
                </c:pt>
                <c:pt idx="3">
                  <c:v>1050</c:v>
                </c:pt>
                <c:pt idx="4">
                  <c:v>1086</c:v>
                </c:pt>
                <c:pt idx="5">
                  <c:v>1455</c:v>
                </c:pt>
                <c:pt idx="6">
                  <c:v>1382</c:v>
                </c:pt>
                <c:pt idx="7">
                  <c:v>1560</c:v>
                </c:pt>
                <c:pt idx="8">
                  <c:v>1854</c:v>
                </c:pt>
                <c:pt idx="9">
                  <c:v>1916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0-408F-4B20-882D-001F66D9D67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9197056"/>
        <c:axId val="49198592"/>
      </c:lineChart>
      <c:lineChart>
        <c:grouping val="standard"/>
        <c:varyColors val="0"/>
        <c:ser>
          <c:idx val="1"/>
          <c:order val="1"/>
          <c:tx>
            <c:strRef>
              <c:f>'St. gg. d. sex. Selb. - Folie 5'!$C$1</c:f>
              <c:strCache>
                <c:ptCount val="1"/>
                <c:pt idx="0">
                  <c:v>AQ</c:v>
                </c:pt>
              </c:strCache>
            </c:strRef>
          </c:tx>
          <c:dLbls>
            <c:dLbl>
              <c:idx val="7"/>
              <c:spPr>
                <a:solidFill>
                  <a:sysClr val="window" lastClr="FFFFFF"/>
                </a:solidFill>
                <a:ln>
                  <a:noFill/>
                </a:ln>
                <a:effectLst/>
              </c:spPr>
              <c:txPr>
                <a:bodyPr vertOverflow="clip" horzOverflow="clip" wrap="square" lIns="38100" tIns="19050" rIns="38100" bIns="19050" anchor="ctr" anchorCtr="1">
                  <a:spAutoFit/>
                </a:bodyPr>
                <a:lstStyle/>
                <a:p>
                  <a:pPr>
                    <a:defRPr sz="900">
                      <a:solidFill>
                        <a:schemeClr val="bg1">
                          <a:lumMod val="75000"/>
                        </a:schemeClr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2-3ED4-4AED-A9BC-FB93DA24719D}"/>
                </c:ext>
              </c:extLst>
            </c:dLbl>
            <c:dLbl>
              <c:idx val="8"/>
              <c:spPr>
                <a:solidFill>
                  <a:sysClr val="window" lastClr="FFFFFF"/>
                </a:solidFill>
                <a:ln>
                  <a:noFill/>
                </a:ln>
                <a:effectLst/>
              </c:spPr>
              <c:txPr>
                <a:bodyPr vertOverflow="clip" horzOverflow="clip" wrap="square" lIns="38100" tIns="19050" rIns="38100" bIns="19050" anchor="ctr" anchorCtr="1">
                  <a:spAutoFit/>
                </a:bodyPr>
                <a:lstStyle/>
                <a:p>
                  <a:pPr>
                    <a:defRPr sz="900">
                      <a:solidFill>
                        <a:schemeClr val="bg1">
                          <a:lumMod val="75000"/>
                        </a:schemeClr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3-3ED4-4AED-A9BC-FB93DA24719D}"/>
                </c:ext>
              </c:extLst>
            </c:dLbl>
            <c:spPr>
              <a:solidFill>
                <a:sysClr val="window" lastClr="FFFFFF"/>
              </a:solidFill>
              <a:ln>
                <a:noFill/>
              </a:ln>
              <a:effectLst/>
            </c:spPr>
            <c:txPr>
              <a:bodyPr vertOverflow="clip" horzOverflow="clip" wrap="square" lIns="38100" tIns="19050" rIns="38100" bIns="19050" anchor="ctr" anchorCtr="1">
                <a:spAutoFit/>
              </a:bodyPr>
              <a:lstStyle/>
              <a:p>
                <a:pPr>
                  <a:defRPr sz="900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de-DE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numRef>
              <c:f>'St. gg. d. sex. Selb. - Folie 5'!$A$2:$A$11</c:f>
              <c:numCache>
                <c:formatCode>General</c:formatCode>
                <c:ptCount val="10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  <c:pt idx="9">
                  <c:v>2022</c:v>
                </c:pt>
              </c:numCache>
            </c:numRef>
          </c:cat>
          <c:val>
            <c:numRef>
              <c:f>'St. gg. d. sex. Selb. - Folie 5'!$C$2:$C$11</c:f>
              <c:numCache>
                <c:formatCode>0.0%</c:formatCode>
                <c:ptCount val="10"/>
                <c:pt idx="0">
                  <c:v>0.90500000000000003</c:v>
                </c:pt>
                <c:pt idx="1">
                  <c:v>0.89300000000000002</c:v>
                </c:pt>
                <c:pt idx="2">
                  <c:v>0.90400000000000003</c:v>
                </c:pt>
                <c:pt idx="3">
                  <c:v>0.89700000000000002</c:v>
                </c:pt>
                <c:pt idx="4">
                  <c:v>0.878</c:v>
                </c:pt>
                <c:pt idx="5">
                  <c:v>0.89600000000000002</c:v>
                </c:pt>
                <c:pt idx="6">
                  <c:v>0.89900000000000002</c:v>
                </c:pt>
                <c:pt idx="7">
                  <c:v>0.88900000000000001</c:v>
                </c:pt>
                <c:pt idx="8">
                  <c:v>0.89200000000000002</c:v>
                </c:pt>
                <c:pt idx="9">
                  <c:v>0.90900000000000003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408F-4B20-882D-001F66D9D67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9210112"/>
        <c:axId val="49200128"/>
      </c:lineChart>
      <c:catAx>
        <c:axId val="491970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900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de-DE"/>
          </a:p>
        </c:txPr>
        <c:crossAx val="49198592"/>
        <c:crosses val="autoZero"/>
        <c:auto val="1"/>
        <c:lblAlgn val="ctr"/>
        <c:lblOffset val="100"/>
        <c:noMultiLvlLbl val="0"/>
      </c:catAx>
      <c:valAx>
        <c:axId val="49198592"/>
        <c:scaling>
          <c:orientation val="minMax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900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de-DE"/>
          </a:p>
        </c:txPr>
        <c:crossAx val="49197056"/>
        <c:crosses val="autoZero"/>
        <c:crossBetween val="between"/>
      </c:valAx>
      <c:valAx>
        <c:axId val="49200128"/>
        <c:scaling>
          <c:orientation val="minMax"/>
          <c:min val="0"/>
        </c:scaling>
        <c:delete val="0"/>
        <c:axPos val="r"/>
        <c:numFmt formatCode="0.0%" sourceLinked="1"/>
        <c:majorTickMark val="out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900" baseline="0">
                <a:solidFill>
                  <a:srgbClr val="002F48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de-DE"/>
          </a:p>
        </c:txPr>
        <c:crossAx val="49210112"/>
        <c:crosses val="max"/>
        <c:crossBetween val="between"/>
      </c:valAx>
      <c:catAx>
        <c:axId val="49210112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49200128"/>
        <c:crosses val="autoZero"/>
        <c:auto val="1"/>
        <c:lblAlgn val="ctr"/>
        <c:lblOffset val="100"/>
        <c:noMultiLvlLbl val="0"/>
      </c:catAx>
    </c:plotArea>
    <c:legend>
      <c:legendPos val="b"/>
      <c:overlay val="0"/>
      <c:txPr>
        <a:bodyPr/>
        <a:lstStyle/>
        <a:p>
          <a:pPr>
            <a:defRPr sz="900">
              <a:latin typeface="Arial" panose="020B0604020202020204" pitchFamily="34" charset="0"/>
              <a:cs typeface="Arial" panose="020B0604020202020204" pitchFamily="34" charset="0"/>
            </a:defRPr>
          </a:pPr>
          <a:endParaRPr lang="de-DE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'St. gg. sex. S. (UG) - Folie 13'!$B$1</c:f>
              <c:strCache>
                <c:ptCount val="1"/>
                <c:pt idx="0">
                  <c:v>erfasste Fälle</c:v>
                </c:pt>
              </c:strCache>
            </c:strRef>
          </c:tx>
          <c:spPr>
            <a:ln>
              <a:solidFill>
                <a:schemeClr val="tx2"/>
              </a:solidFill>
            </a:ln>
          </c:spPr>
          <c:marker>
            <c:symbol val="diamond"/>
            <c:size val="10"/>
            <c:spPr>
              <a:solidFill>
                <a:schemeClr val="tx2"/>
              </a:solidFill>
            </c:spPr>
          </c:marker>
          <c:dLbls>
            <c:dLbl>
              <c:idx val="3"/>
              <c:spPr>
                <a:noFill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900"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1-3C5F-40F0-BB77-B98834860B16}"/>
                </c:ext>
              </c:extLst>
            </c:dLbl>
            <c:dLbl>
              <c:idx val="4"/>
              <c:spPr>
                <a:noFill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900"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0-3C5F-40F0-BB77-B98834860B16}"/>
                </c:ext>
              </c:extLst>
            </c:dLbl>
            <c:dLbl>
              <c:idx val="7"/>
              <c:spPr>
                <a:solidFill>
                  <a:schemeClr val="bg1"/>
                </a:solidFill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900">
                      <a:solidFill>
                        <a:schemeClr val="bg1">
                          <a:lumMod val="75000"/>
                        </a:schemeClr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0-A6E4-4F85-A33D-D7AEA0D8BB95}"/>
                </c:ext>
              </c:extLst>
            </c:dLbl>
            <c:dLbl>
              <c:idx val="8"/>
              <c:spPr>
                <a:solidFill>
                  <a:schemeClr val="bg1"/>
                </a:solidFill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900">
                      <a:solidFill>
                        <a:schemeClr val="bg1">
                          <a:lumMod val="75000"/>
                        </a:schemeClr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1-A6E4-4F85-A33D-D7AEA0D8BB95}"/>
                </c:ext>
              </c:extLst>
            </c:dLbl>
            <c:spPr>
              <a:solidFill>
                <a:schemeClr val="bg1"/>
              </a:solidFill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de-DE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'Strafr. Nebengesetze - Folie 10'!$A$2:$A$11</c:f>
              <c:numCache>
                <c:formatCode>General</c:formatCode>
                <c:ptCount val="10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  <c:pt idx="9">
                  <c:v>2022</c:v>
                </c:pt>
              </c:numCache>
            </c:numRef>
          </c:cat>
          <c:val>
            <c:numRef>
              <c:f>'St. gg. sex. S. (UG) - Folie 13'!$B$2:$B$11</c:f>
              <c:numCache>
                <c:formatCode>General</c:formatCode>
                <c:ptCount val="10"/>
                <c:pt idx="0">
                  <c:v>230</c:v>
                </c:pt>
                <c:pt idx="1">
                  <c:v>238</c:v>
                </c:pt>
                <c:pt idx="2">
                  <c:v>209</c:v>
                </c:pt>
                <c:pt idx="3" formatCode="#,##0">
                  <c:v>234</c:v>
                </c:pt>
                <c:pt idx="4" formatCode="#,##0">
                  <c:v>402</c:v>
                </c:pt>
                <c:pt idx="5" formatCode="#,##0">
                  <c:v>499</c:v>
                </c:pt>
                <c:pt idx="6" formatCode="#,##0">
                  <c:v>561</c:v>
                </c:pt>
                <c:pt idx="7" formatCode="#,##0">
                  <c:v>553</c:v>
                </c:pt>
                <c:pt idx="8" formatCode="#,##0">
                  <c:v>566</c:v>
                </c:pt>
                <c:pt idx="9" formatCode="#,##0">
                  <c:v>586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2-A6E4-4F85-A33D-D7AEA0D8BB9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9197056"/>
        <c:axId val="49198592"/>
      </c:lineChart>
      <c:lineChart>
        <c:grouping val="standard"/>
        <c:varyColors val="0"/>
        <c:ser>
          <c:idx val="1"/>
          <c:order val="1"/>
          <c:tx>
            <c:strRef>
              <c:f>'St. gg. sex. S. (UG) - Folie 13'!$C$1</c:f>
              <c:strCache>
                <c:ptCount val="1"/>
                <c:pt idx="0">
                  <c:v>AQ</c:v>
                </c:pt>
              </c:strCache>
            </c:strRef>
          </c:tx>
          <c:dLbls>
            <c:dLbl>
              <c:idx val="7"/>
              <c:numFmt formatCode="0.0%" sourceLinked="0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900">
                      <a:solidFill>
                        <a:schemeClr val="bg1">
                          <a:lumMod val="75000"/>
                        </a:schemeClr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3-A6E4-4F85-A33D-D7AEA0D8BB95}"/>
                </c:ext>
              </c:extLst>
            </c:dLbl>
            <c:dLbl>
              <c:idx val="8"/>
              <c:numFmt formatCode="0.0%" sourceLinked="0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900">
                      <a:solidFill>
                        <a:schemeClr val="bg1">
                          <a:lumMod val="75000"/>
                        </a:schemeClr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4-A6E4-4F85-A33D-D7AEA0D8BB95}"/>
                </c:ext>
              </c:extLst>
            </c:dLbl>
            <c:numFmt formatCode="0.0%" sourceLinked="0"/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de-DE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numRef>
              <c:f>'St. gg. sex. S. (UG) - Folie 13'!$A$2:$A$11</c:f>
              <c:numCache>
                <c:formatCode>General</c:formatCode>
                <c:ptCount val="10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  <c:pt idx="9">
                  <c:v>2022</c:v>
                </c:pt>
              </c:numCache>
            </c:numRef>
          </c:cat>
          <c:val>
            <c:numRef>
              <c:f>'St. gg. sex. S. (UG) - Folie 13'!$C$2:$C$11</c:f>
              <c:numCache>
                <c:formatCode>0.0%</c:formatCode>
                <c:ptCount val="10"/>
                <c:pt idx="0">
                  <c:v>0.91300000000000003</c:v>
                </c:pt>
                <c:pt idx="1">
                  <c:v>0.878</c:v>
                </c:pt>
                <c:pt idx="2">
                  <c:v>0.89952153109999999</c:v>
                </c:pt>
                <c:pt idx="3">
                  <c:v>0.92735042734999995</c:v>
                </c:pt>
                <c:pt idx="4">
                  <c:v>0.90796019900400005</c:v>
                </c:pt>
                <c:pt idx="5">
                  <c:v>0.88577154308600003</c:v>
                </c:pt>
                <c:pt idx="6">
                  <c:v>0.91622103386800002</c:v>
                </c:pt>
                <c:pt idx="7">
                  <c:v>0.88607594936699996</c:v>
                </c:pt>
                <c:pt idx="8">
                  <c:v>0.87632508833900002</c:v>
                </c:pt>
                <c:pt idx="9">
                  <c:v>0.89078498293499997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A6E4-4F85-A33D-D7AEA0D8BB9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9210112"/>
        <c:axId val="49200128"/>
      </c:lineChart>
      <c:catAx>
        <c:axId val="491970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900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de-DE"/>
          </a:p>
        </c:txPr>
        <c:crossAx val="49198592"/>
        <c:crosses val="autoZero"/>
        <c:auto val="1"/>
        <c:lblAlgn val="ctr"/>
        <c:lblOffset val="100"/>
        <c:noMultiLvlLbl val="0"/>
      </c:catAx>
      <c:valAx>
        <c:axId val="49198592"/>
        <c:scaling>
          <c:orientation val="minMax"/>
          <c:max val="800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900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de-DE"/>
          </a:p>
        </c:txPr>
        <c:crossAx val="49197056"/>
        <c:crosses val="autoZero"/>
        <c:crossBetween val="between"/>
      </c:valAx>
      <c:valAx>
        <c:axId val="49200128"/>
        <c:scaling>
          <c:orientation val="minMax"/>
          <c:max val="1"/>
          <c:min val="0"/>
        </c:scaling>
        <c:delete val="0"/>
        <c:axPos val="r"/>
        <c:numFmt formatCode="0.0%" sourceLinked="0"/>
        <c:majorTickMark val="out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900">
                <a:solidFill>
                  <a:srgbClr val="002F48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de-DE"/>
          </a:p>
        </c:txPr>
        <c:crossAx val="49210112"/>
        <c:crosses val="max"/>
        <c:crossBetween val="between"/>
      </c:valAx>
      <c:catAx>
        <c:axId val="49210112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49200128"/>
        <c:crosses val="autoZero"/>
        <c:auto val="1"/>
        <c:lblAlgn val="ctr"/>
        <c:lblOffset val="100"/>
        <c:noMultiLvlLbl val="0"/>
      </c:catAx>
    </c:plotArea>
    <c:legend>
      <c:legendPos val="b"/>
      <c:overlay val="0"/>
      <c:txPr>
        <a:bodyPr/>
        <a:lstStyle/>
        <a:p>
          <a:pPr>
            <a:defRPr sz="900">
              <a:latin typeface="Arial" panose="020B0604020202020204" pitchFamily="34" charset="0"/>
              <a:cs typeface="Arial" panose="020B0604020202020204" pitchFamily="34" charset="0"/>
            </a:defRPr>
          </a:pPr>
          <a:endParaRPr lang="de-DE"/>
        </a:p>
      </c:txPr>
    </c:legend>
    <c:plotVisOnly val="1"/>
    <c:dispBlanksAs val="gap"/>
    <c:showDLblsOverMax val="0"/>
  </c:chart>
  <c:txPr>
    <a:bodyPr/>
    <a:lstStyle/>
    <a:p>
      <a:pPr>
        <a:defRPr baseline="0"/>
      </a:pPr>
      <a:endParaRPr lang="de-DE"/>
    </a:p>
  </c:txPr>
  <c:externalData r:id="rId2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'sex. M. v. Kindern - Folie 14'!$B$1</c:f>
              <c:strCache>
                <c:ptCount val="1"/>
                <c:pt idx="0">
                  <c:v>erfasste Fälle</c:v>
                </c:pt>
              </c:strCache>
            </c:strRef>
          </c:tx>
          <c:spPr>
            <a:ln>
              <a:solidFill>
                <a:schemeClr val="tx2"/>
              </a:solidFill>
            </a:ln>
          </c:spPr>
          <c:marker>
            <c:symbol val="diamond"/>
            <c:size val="10"/>
            <c:spPr>
              <a:solidFill>
                <a:schemeClr val="tx2"/>
              </a:solidFill>
            </c:spPr>
          </c:marker>
          <c:dLbls>
            <c:dLbl>
              <c:idx val="7"/>
              <c:spPr>
                <a:solidFill>
                  <a:schemeClr val="bg1"/>
                </a:solidFill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900">
                      <a:solidFill>
                        <a:schemeClr val="bg1">
                          <a:lumMod val="75000"/>
                        </a:schemeClr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0-FD51-4031-A058-FF7398518A3B}"/>
                </c:ext>
              </c:extLst>
            </c:dLbl>
            <c:dLbl>
              <c:idx val="8"/>
              <c:spPr>
                <a:solidFill>
                  <a:schemeClr val="bg1"/>
                </a:solidFill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900">
                      <a:solidFill>
                        <a:schemeClr val="bg1">
                          <a:lumMod val="75000"/>
                        </a:schemeClr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1-FD51-4031-A058-FF7398518A3B}"/>
                </c:ext>
              </c:extLst>
            </c:dLbl>
            <c:dLbl>
              <c:idx val="9"/>
              <c:layout>
                <c:manualLayout>
                  <c:x val="-2.1322887958261087E-2"/>
                  <c:y val="-4.188573232323232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A92A-48C8-9A61-AF562B1A09DC}"/>
                </c:ext>
              </c:extLst>
            </c:dLbl>
            <c:spPr>
              <a:solidFill>
                <a:schemeClr val="bg1"/>
              </a:solidFill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de-DE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'Strafr. Nebengesetze - Folie 10'!$A$2:$A$11</c:f>
              <c:numCache>
                <c:formatCode>General</c:formatCode>
                <c:ptCount val="10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  <c:pt idx="9">
                  <c:v>2022</c:v>
                </c:pt>
              </c:numCache>
            </c:numRef>
          </c:cat>
          <c:val>
            <c:numRef>
              <c:f>'sex. M. v. Kindern - Folie 14'!$B$2:$B$11</c:f>
              <c:numCache>
                <c:formatCode>General</c:formatCode>
                <c:ptCount val="10"/>
                <c:pt idx="0">
                  <c:v>332</c:v>
                </c:pt>
                <c:pt idx="1">
                  <c:v>337</c:v>
                </c:pt>
                <c:pt idx="2">
                  <c:v>306</c:v>
                </c:pt>
                <c:pt idx="3" formatCode="#,##0">
                  <c:v>378</c:v>
                </c:pt>
                <c:pt idx="4" formatCode="#,##0">
                  <c:v>318</c:v>
                </c:pt>
                <c:pt idx="5" formatCode="#,##0">
                  <c:v>387</c:v>
                </c:pt>
                <c:pt idx="6" formatCode="#,##0">
                  <c:v>346</c:v>
                </c:pt>
                <c:pt idx="7" formatCode="#,##0">
                  <c:v>319</c:v>
                </c:pt>
                <c:pt idx="8" formatCode="#,##0">
                  <c:v>383</c:v>
                </c:pt>
                <c:pt idx="9" formatCode="#,##0">
                  <c:v>321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2-FD51-4031-A058-FF7398518A3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9197056"/>
        <c:axId val="49198592"/>
      </c:lineChart>
      <c:lineChart>
        <c:grouping val="standard"/>
        <c:varyColors val="0"/>
        <c:ser>
          <c:idx val="1"/>
          <c:order val="1"/>
          <c:tx>
            <c:strRef>
              <c:f>'sex. M. v. Kindern - Folie 14'!$C$1</c:f>
              <c:strCache>
                <c:ptCount val="1"/>
                <c:pt idx="0">
                  <c:v>AQ</c:v>
                </c:pt>
              </c:strCache>
            </c:strRef>
          </c:tx>
          <c:dLbls>
            <c:dLbl>
              <c:idx val="0"/>
              <c:layout>
                <c:manualLayout>
                  <c:x val="-3.1243887981175746E-2"/>
                  <c:y val="-2.681776165278667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FD51-4031-A058-FF7398518A3B}"/>
                </c:ext>
              </c:extLst>
            </c:dLbl>
            <c:dLbl>
              <c:idx val="5"/>
              <c:layout>
                <c:manualLayout>
                  <c:x val="-2.9774110200003194E-2"/>
                  <c:y val="-2.681776165278667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FD51-4031-A058-FF7398518A3B}"/>
                </c:ext>
              </c:extLst>
            </c:dLbl>
            <c:dLbl>
              <c:idx val="7"/>
              <c:numFmt formatCode="0.0%" sourceLinked="0"/>
              <c:spPr>
                <a:noFill/>
                <a:ln>
                  <a:noFill/>
                </a:ln>
                <a:effectLst/>
              </c:spPr>
              <c:txPr>
                <a:bodyPr vertOverflow="clip" horzOverflow="clip" wrap="square" lIns="38100" tIns="19050" rIns="38100" bIns="19050" anchor="ctr">
                  <a:spAutoFit/>
                </a:bodyPr>
                <a:lstStyle/>
                <a:p>
                  <a:pPr>
                    <a:defRPr sz="900">
                      <a:solidFill>
                        <a:schemeClr val="bg1">
                          <a:lumMod val="75000"/>
                        </a:schemeClr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</c:ext>
                <c:ext xmlns:c16="http://schemas.microsoft.com/office/drawing/2014/chart" uri="{C3380CC4-5D6E-409C-BE32-E72D297353CC}">
                  <c16:uniqueId val="{00000005-FD51-4031-A058-FF7398518A3B}"/>
                </c:ext>
              </c:extLst>
            </c:dLbl>
            <c:dLbl>
              <c:idx val="8"/>
              <c:numFmt formatCode="0.0%" sourceLinked="0"/>
              <c:spPr>
                <a:noFill/>
                <a:ln>
                  <a:noFill/>
                </a:ln>
                <a:effectLst/>
              </c:spPr>
              <c:txPr>
                <a:bodyPr vertOverflow="clip" horzOverflow="clip" wrap="square" lIns="38100" tIns="19050" rIns="38100" bIns="19050" anchor="ctr">
                  <a:spAutoFit/>
                </a:bodyPr>
                <a:lstStyle/>
                <a:p>
                  <a:pPr>
                    <a:defRPr sz="900">
                      <a:solidFill>
                        <a:schemeClr val="bg1">
                          <a:lumMod val="75000"/>
                        </a:schemeClr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</c:ext>
                <c:ext xmlns:c16="http://schemas.microsoft.com/office/drawing/2014/chart" uri="{C3380CC4-5D6E-409C-BE32-E72D297353CC}">
                  <c16:uniqueId val="{00000006-FD51-4031-A058-FF7398518A3B}"/>
                </c:ext>
              </c:extLst>
            </c:dLbl>
            <c:dLbl>
              <c:idx val="9"/>
              <c:layout>
                <c:manualLayout>
                  <c:x val="-3.1243887981175843E-2"/>
                  <c:y val="-2.15451718750097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FD51-4031-A058-FF7398518A3B}"/>
                </c:ext>
              </c:extLst>
            </c:dLbl>
            <c:numFmt formatCode="0.0%" sourceLinked="0"/>
            <c:spPr>
              <a:noFill/>
              <a:ln>
                <a:noFill/>
              </a:ln>
              <a:effectLst/>
            </c:spPr>
            <c:txPr>
              <a:bodyPr vertOverflow="clip" horzOverflow="clip" wrap="square" lIns="38100" tIns="19050" rIns="38100" bIns="19050" anchor="ctr">
                <a:spAutoFit/>
              </a:bodyPr>
              <a:lstStyle/>
              <a:p>
                <a:pPr>
                  <a:defRPr sz="900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de-DE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showLeaderLines val="1"/>
              </c:ext>
            </c:extLst>
          </c:dLbls>
          <c:cat>
            <c:numRef>
              <c:f>'sex. M. v. Kindern - Folie 14'!$A$2:$A$11</c:f>
              <c:numCache>
                <c:formatCode>General</c:formatCode>
                <c:ptCount val="10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  <c:pt idx="9">
                  <c:v>2022</c:v>
                </c:pt>
              </c:numCache>
            </c:numRef>
          </c:cat>
          <c:val>
            <c:numRef>
              <c:f>'sex. M. v. Kindern - Folie 14'!$C$2:$C$11</c:f>
              <c:numCache>
                <c:formatCode>0.0%</c:formatCode>
                <c:ptCount val="10"/>
                <c:pt idx="0">
                  <c:v>0.94899999999999995</c:v>
                </c:pt>
                <c:pt idx="1">
                  <c:v>0.94399999999999995</c:v>
                </c:pt>
                <c:pt idx="2">
                  <c:v>0.94099999999999995</c:v>
                </c:pt>
                <c:pt idx="3">
                  <c:v>0.93121693121600002</c:v>
                </c:pt>
                <c:pt idx="4">
                  <c:v>0.94025157232699996</c:v>
                </c:pt>
                <c:pt idx="5">
                  <c:v>0.94832041343600004</c:v>
                </c:pt>
                <c:pt idx="6">
                  <c:v>0.93063583814999995</c:v>
                </c:pt>
                <c:pt idx="7">
                  <c:v>0.89655172413700002</c:v>
                </c:pt>
                <c:pt idx="8">
                  <c:v>0.919060052219</c:v>
                </c:pt>
                <c:pt idx="9">
                  <c:v>0.95638629283400001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8-FD51-4031-A058-FF7398518A3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9210112"/>
        <c:axId val="49200128"/>
      </c:lineChart>
      <c:catAx>
        <c:axId val="491970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900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de-DE"/>
          </a:p>
        </c:txPr>
        <c:crossAx val="49198592"/>
        <c:crosses val="autoZero"/>
        <c:auto val="1"/>
        <c:lblAlgn val="ctr"/>
        <c:lblOffset val="100"/>
        <c:noMultiLvlLbl val="0"/>
      </c:catAx>
      <c:valAx>
        <c:axId val="49198592"/>
        <c:scaling>
          <c:orientation val="minMax"/>
          <c:max val="500"/>
          <c:min val="0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900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de-DE"/>
          </a:p>
        </c:txPr>
        <c:crossAx val="49197056"/>
        <c:crosses val="autoZero"/>
        <c:crossBetween val="between"/>
      </c:valAx>
      <c:valAx>
        <c:axId val="49200128"/>
        <c:scaling>
          <c:orientation val="minMax"/>
          <c:max val="1"/>
          <c:min val="0"/>
        </c:scaling>
        <c:delete val="0"/>
        <c:axPos val="r"/>
        <c:numFmt formatCode="0.0%" sourceLinked="0"/>
        <c:majorTickMark val="out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900">
                <a:solidFill>
                  <a:srgbClr val="002F48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de-DE"/>
          </a:p>
        </c:txPr>
        <c:crossAx val="49210112"/>
        <c:crosses val="max"/>
        <c:crossBetween val="between"/>
      </c:valAx>
      <c:catAx>
        <c:axId val="49210112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49200128"/>
        <c:crosses val="autoZero"/>
        <c:auto val="1"/>
        <c:lblAlgn val="ctr"/>
        <c:lblOffset val="100"/>
        <c:noMultiLvlLbl val="0"/>
      </c:catAx>
    </c:plotArea>
    <c:legend>
      <c:legendPos val="b"/>
      <c:overlay val="0"/>
      <c:txPr>
        <a:bodyPr/>
        <a:lstStyle/>
        <a:p>
          <a:pPr>
            <a:defRPr sz="900">
              <a:latin typeface="Arial" panose="020B0604020202020204" pitchFamily="34" charset="0"/>
              <a:cs typeface="Arial" panose="020B0604020202020204" pitchFamily="34" charset="0"/>
            </a:defRPr>
          </a:pPr>
          <a:endParaRPr lang="de-DE"/>
        </a:p>
      </c:txPr>
    </c:legend>
    <c:plotVisOnly val="1"/>
    <c:dispBlanksAs val="gap"/>
    <c:showDLblsOverMax val="0"/>
  </c:chart>
  <c:txPr>
    <a:bodyPr/>
    <a:lstStyle/>
    <a:p>
      <a:pPr>
        <a:defRPr baseline="0"/>
      </a:pPr>
      <a:endParaRPr lang="de-DE"/>
    </a:p>
  </c:txPr>
  <c:externalData r:id="rId2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'KiPo - Folie 15'!$B$1</c:f>
              <c:strCache>
                <c:ptCount val="1"/>
                <c:pt idx="0">
                  <c:v>erfasste Fälle</c:v>
                </c:pt>
              </c:strCache>
            </c:strRef>
          </c:tx>
          <c:spPr>
            <a:ln>
              <a:solidFill>
                <a:schemeClr val="tx2"/>
              </a:solidFill>
            </a:ln>
          </c:spPr>
          <c:marker>
            <c:symbol val="diamond"/>
            <c:size val="10"/>
            <c:spPr>
              <a:solidFill>
                <a:schemeClr val="tx2"/>
              </a:solidFill>
            </c:spPr>
          </c:marker>
          <c:dLbls>
            <c:dLbl>
              <c:idx val="4"/>
              <c:spPr>
                <a:noFill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900"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1-666E-4589-82B0-4BAE3D596A45}"/>
                </c:ext>
              </c:extLst>
            </c:dLbl>
            <c:dLbl>
              <c:idx val="7"/>
              <c:layout>
                <c:manualLayout>
                  <c:x val="-3.8960221332331568E-2"/>
                  <c:y val="-3.9213173400673401E-2"/>
                </c:manualLayout>
              </c:layout>
              <c:spPr>
                <a:solidFill>
                  <a:schemeClr val="bg1"/>
                </a:solidFill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900">
                      <a:solidFill>
                        <a:schemeClr val="bg1">
                          <a:lumMod val="75000"/>
                        </a:schemeClr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57FE-46F2-838E-22FD3B1BD946}"/>
                </c:ext>
              </c:extLst>
            </c:dLbl>
            <c:dLbl>
              <c:idx val="8"/>
              <c:layout>
                <c:manualLayout>
                  <c:x val="-3.6020665769986492E-2"/>
                  <c:y val="-3.3868055555555603E-2"/>
                </c:manualLayout>
              </c:layout>
              <c:spPr>
                <a:solidFill>
                  <a:schemeClr val="bg1"/>
                </a:solidFill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900">
                      <a:solidFill>
                        <a:schemeClr val="bg1">
                          <a:lumMod val="75000"/>
                        </a:schemeClr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57FE-46F2-838E-22FD3B1BD946}"/>
                </c:ext>
              </c:extLst>
            </c:dLbl>
            <c:spPr>
              <a:solidFill>
                <a:schemeClr val="bg1"/>
              </a:solidFill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de-DE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'Strafr. Nebengesetze - Folie 10'!$A$2:$A$11</c:f>
              <c:numCache>
                <c:formatCode>General</c:formatCode>
                <c:ptCount val="10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  <c:pt idx="9">
                  <c:v>2022</c:v>
                </c:pt>
              </c:numCache>
            </c:numRef>
          </c:cat>
          <c:val>
            <c:numRef>
              <c:f>'KiPo - Folie 15'!$B$2:$B$11</c:f>
              <c:numCache>
                <c:formatCode>General</c:formatCode>
                <c:ptCount val="10"/>
                <c:pt idx="0">
                  <c:v>110</c:v>
                </c:pt>
                <c:pt idx="1">
                  <c:v>187</c:v>
                </c:pt>
                <c:pt idx="2">
                  <c:v>138</c:v>
                </c:pt>
                <c:pt idx="3">
                  <c:v>129</c:v>
                </c:pt>
                <c:pt idx="4">
                  <c:v>141</c:v>
                </c:pt>
                <c:pt idx="5">
                  <c:v>296</c:v>
                </c:pt>
                <c:pt idx="6">
                  <c:v>231</c:v>
                </c:pt>
                <c:pt idx="7">
                  <c:v>346</c:v>
                </c:pt>
                <c:pt idx="8">
                  <c:v>510</c:v>
                </c:pt>
                <c:pt idx="9">
                  <c:v>646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2-57FE-46F2-838E-22FD3B1BD94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9197056"/>
        <c:axId val="49198592"/>
      </c:lineChart>
      <c:lineChart>
        <c:grouping val="standard"/>
        <c:varyColors val="0"/>
        <c:ser>
          <c:idx val="1"/>
          <c:order val="1"/>
          <c:tx>
            <c:strRef>
              <c:f>'KiPo - Folie 15'!$C$1</c:f>
              <c:strCache>
                <c:ptCount val="1"/>
                <c:pt idx="0">
                  <c:v>AQ</c:v>
                </c:pt>
              </c:strCache>
            </c:strRef>
          </c:tx>
          <c:dLbls>
            <c:dLbl>
              <c:idx val="3"/>
              <c:numFmt formatCode="0.0%" sourceLinked="0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900"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2-666E-4589-82B0-4BAE3D596A45}"/>
                </c:ext>
              </c:extLst>
            </c:dLbl>
            <c:dLbl>
              <c:idx val="4"/>
              <c:numFmt formatCode="0.0%" sourceLinked="0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900"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0-666E-4589-82B0-4BAE3D596A45}"/>
                </c:ext>
              </c:extLst>
            </c:dLbl>
            <c:dLbl>
              <c:idx val="7"/>
              <c:numFmt formatCode="0.0%" sourceLinked="0"/>
              <c:spPr>
                <a:solidFill>
                  <a:sysClr val="window" lastClr="FFFFFF"/>
                </a:solidFill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900">
                      <a:solidFill>
                        <a:schemeClr val="bg1">
                          <a:lumMod val="75000"/>
                        </a:schemeClr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3-57FE-46F2-838E-22FD3B1BD946}"/>
                </c:ext>
              </c:extLst>
            </c:dLbl>
            <c:dLbl>
              <c:idx val="8"/>
              <c:numFmt formatCode="0.0%" sourceLinked="0"/>
              <c:spPr>
                <a:solidFill>
                  <a:sysClr val="window" lastClr="FFFFFF"/>
                </a:solidFill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900">
                      <a:solidFill>
                        <a:schemeClr val="bg1">
                          <a:lumMod val="75000"/>
                        </a:schemeClr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4-57FE-46F2-838E-22FD3B1BD946}"/>
                </c:ext>
              </c:extLst>
            </c:dLbl>
            <c:numFmt formatCode="0.0%" sourceLinked="0"/>
            <c:spPr>
              <a:solidFill>
                <a:sysClr val="window" lastClr="FFFFFF"/>
              </a:solidFill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de-DE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numRef>
              <c:f>'KiPo - Folie 15'!$A$2:$A$11</c:f>
              <c:numCache>
                <c:formatCode>General</c:formatCode>
                <c:ptCount val="10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  <c:pt idx="9">
                  <c:v>2022</c:v>
                </c:pt>
              </c:numCache>
            </c:numRef>
          </c:cat>
          <c:val>
            <c:numRef>
              <c:f>'KiPo - Folie 15'!$C$2:$C$11</c:f>
              <c:numCache>
                <c:formatCode>0.0%</c:formatCode>
                <c:ptCount val="10"/>
                <c:pt idx="0">
                  <c:v>0.97299999999999998</c:v>
                </c:pt>
                <c:pt idx="1">
                  <c:v>0.98399999999999999</c:v>
                </c:pt>
                <c:pt idx="2">
                  <c:v>0.97799999999999998</c:v>
                </c:pt>
                <c:pt idx="3">
                  <c:v>0.90697674418600005</c:v>
                </c:pt>
                <c:pt idx="4">
                  <c:v>0.90780141843899997</c:v>
                </c:pt>
                <c:pt idx="5">
                  <c:v>0.97297297297200003</c:v>
                </c:pt>
                <c:pt idx="6">
                  <c:v>0.93506493506400001</c:v>
                </c:pt>
                <c:pt idx="7">
                  <c:v>0.94797687861199997</c:v>
                </c:pt>
                <c:pt idx="8">
                  <c:v>0.95098039215600005</c:v>
                </c:pt>
                <c:pt idx="9">
                  <c:v>0.95046439628400003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57FE-46F2-838E-22FD3B1BD94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9210112"/>
        <c:axId val="49200128"/>
      </c:lineChart>
      <c:catAx>
        <c:axId val="491970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900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de-DE"/>
          </a:p>
        </c:txPr>
        <c:crossAx val="49198592"/>
        <c:crosses val="autoZero"/>
        <c:auto val="1"/>
        <c:lblAlgn val="ctr"/>
        <c:lblOffset val="100"/>
        <c:noMultiLvlLbl val="0"/>
      </c:catAx>
      <c:valAx>
        <c:axId val="49198592"/>
        <c:scaling>
          <c:orientation val="minMax"/>
          <c:max val="800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900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de-DE"/>
          </a:p>
        </c:txPr>
        <c:crossAx val="49197056"/>
        <c:crosses val="autoZero"/>
        <c:crossBetween val="between"/>
      </c:valAx>
      <c:valAx>
        <c:axId val="49200128"/>
        <c:scaling>
          <c:orientation val="minMax"/>
          <c:max val="1"/>
          <c:min val="0"/>
        </c:scaling>
        <c:delete val="0"/>
        <c:axPos val="r"/>
        <c:numFmt formatCode="0.0%" sourceLinked="0"/>
        <c:majorTickMark val="out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900">
                <a:solidFill>
                  <a:srgbClr val="002F48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de-DE"/>
          </a:p>
        </c:txPr>
        <c:crossAx val="49210112"/>
        <c:crosses val="max"/>
        <c:crossBetween val="between"/>
      </c:valAx>
      <c:catAx>
        <c:axId val="49210112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49200128"/>
        <c:crosses val="autoZero"/>
        <c:auto val="1"/>
        <c:lblAlgn val="ctr"/>
        <c:lblOffset val="100"/>
        <c:noMultiLvlLbl val="0"/>
      </c:catAx>
    </c:plotArea>
    <c:legend>
      <c:legendPos val="b"/>
      <c:overlay val="0"/>
      <c:txPr>
        <a:bodyPr/>
        <a:lstStyle/>
        <a:p>
          <a:pPr>
            <a:defRPr sz="900">
              <a:latin typeface="Arial" panose="020B0604020202020204" pitchFamily="34" charset="0"/>
              <a:cs typeface="Arial" panose="020B0604020202020204" pitchFamily="34" charset="0"/>
            </a:defRPr>
          </a:pPr>
          <a:endParaRPr lang="de-DE"/>
        </a:p>
      </c:txPr>
    </c:legend>
    <c:plotVisOnly val="1"/>
    <c:dispBlanksAs val="gap"/>
    <c:showDLblsOverMax val="0"/>
  </c:chart>
  <c:txPr>
    <a:bodyPr/>
    <a:lstStyle/>
    <a:p>
      <a:pPr>
        <a:defRPr baseline="0"/>
      </a:pPr>
      <a:endParaRPr lang="de-DE"/>
    </a:p>
  </c:txPr>
  <c:externalData r:id="rId2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'Folie 12 - NCMEC'!$B$3</c:f>
              <c:strCache>
                <c:ptCount val="1"/>
                <c:pt idx="0">
                  <c:v>Bund</c:v>
                </c:pt>
              </c:strCache>
            </c:strRef>
          </c:tx>
          <c:invertIfNegative val="0"/>
          <c:dLbls>
            <c:spPr>
              <a:solidFill>
                <a:sysClr val="window" lastClr="FFFFFF"/>
              </a:solidFill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de-D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numRef>
              <c:f>'Folie 12 - NCMEC'!$C$2:$F$2</c:f>
              <c:numCache>
                <c:formatCode>General</c:formatCode>
                <c:ptCount val="4"/>
                <c:pt idx="0">
                  <c:v>2015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</c:numCache>
            </c:numRef>
          </c:cat>
          <c:val>
            <c:numRef>
              <c:f>'Folie 12 - NCMEC'!$C$3:$F$3</c:f>
              <c:numCache>
                <c:formatCode>#,##0</c:formatCode>
                <c:ptCount val="4"/>
                <c:pt idx="0">
                  <c:v>14500</c:v>
                </c:pt>
                <c:pt idx="1">
                  <c:v>55660</c:v>
                </c:pt>
                <c:pt idx="2">
                  <c:v>78600</c:v>
                </c:pt>
                <c:pt idx="3">
                  <c:v>136437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5D6-45A9-A121-B6F9880FA2F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9197056"/>
        <c:axId val="49198592"/>
      </c:barChart>
      <c:catAx>
        <c:axId val="491970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900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de-DE"/>
          </a:p>
        </c:txPr>
        <c:crossAx val="49198592"/>
        <c:crosses val="autoZero"/>
        <c:auto val="1"/>
        <c:lblAlgn val="ctr"/>
        <c:lblOffset val="100"/>
        <c:noMultiLvlLbl val="0"/>
      </c:catAx>
      <c:valAx>
        <c:axId val="49198592"/>
        <c:scaling>
          <c:orientation val="minMax"/>
        </c:scaling>
        <c:delete val="0"/>
        <c:axPos val="l"/>
        <c:majorGridlines/>
        <c:numFmt formatCode="#,##0" sourceLinked="1"/>
        <c:majorTickMark val="none"/>
        <c:minorTickMark val="none"/>
        <c:tickLblPos val="nextTo"/>
        <c:txPr>
          <a:bodyPr/>
          <a:lstStyle/>
          <a:p>
            <a:pPr>
              <a:defRPr sz="900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de-DE"/>
          </a:p>
        </c:txPr>
        <c:crossAx val="49197056"/>
        <c:crosses val="autoZero"/>
        <c:crossBetween val="between"/>
      </c:valAx>
      <c:spPr>
        <a:ln>
          <a:solidFill>
            <a:sysClr val="window" lastClr="FFFFFF">
              <a:lumMod val="65000"/>
            </a:sysClr>
          </a:solidFill>
        </a:ln>
      </c:spPr>
    </c:plotArea>
    <c:legend>
      <c:legendPos val="b"/>
      <c:overlay val="0"/>
      <c:txPr>
        <a:bodyPr/>
        <a:lstStyle/>
        <a:p>
          <a:pPr>
            <a:defRPr sz="900">
              <a:latin typeface="Arial" panose="020B0604020202020204" pitchFamily="34" charset="0"/>
              <a:cs typeface="Arial" panose="020B0604020202020204" pitchFamily="34" charset="0"/>
            </a:defRPr>
          </a:pPr>
          <a:endParaRPr lang="de-DE"/>
        </a:p>
      </c:txPr>
    </c:legend>
    <c:plotVisOnly val="1"/>
    <c:dispBlanksAs val="gap"/>
    <c:showDLblsOverMax val="0"/>
  </c:chart>
  <c:txPr>
    <a:bodyPr/>
    <a:lstStyle/>
    <a:p>
      <a:pPr>
        <a:defRPr baseline="0"/>
      </a:pPr>
      <a:endParaRPr lang="de-DE"/>
    </a:p>
  </c:txPr>
  <c:externalData r:id="rId2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1"/>
          <c:order val="0"/>
          <c:tx>
            <c:strRef>
              <c:f>'Folie 12 - NCMEC'!$B$9</c:f>
              <c:strCache>
                <c:ptCount val="1"/>
                <c:pt idx="0">
                  <c:v>MV</c:v>
                </c:pt>
              </c:strCache>
            </c:strRef>
          </c:tx>
          <c:invertIfNegative val="0"/>
          <c:dLbls>
            <c:spPr>
              <a:solidFill>
                <a:sysClr val="window" lastClr="FFFFFF"/>
              </a:solidFill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de-DE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numRef>
              <c:f>'Folie 12 - NCMEC'!$C$8:$D$8</c:f>
              <c:numCache>
                <c:formatCode>General</c:formatCode>
                <c:ptCount val="2"/>
                <c:pt idx="0">
                  <c:v>2021</c:v>
                </c:pt>
                <c:pt idx="1">
                  <c:v>2022</c:v>
                </c:pt>
              </c:numCache>
            </c:numRef>
          </c:cat>
          <c:val>
            <c:numRef>
              <c:f>'Folie 12 - NCMEC'!$C$9:$D$9</c:f>
              <c:numCache>
                <c:formatCode>#,##0</c:formatCode>
                <c:ptCount val="2"/>
                <c:pt idx="0" formatCode="General">
                  <c:v>611</c:v>
                </c:pt>
                <c:pt idx="1">
                  <c:v>1168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D3A-4E03-8828-CF4FDA7216B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50"/>
        <c:axId val="49197056"/>
        <c:axId val="49198592"/>
      </c:barChart>
      <c:catAx>
        <c:axId val="491970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900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de-DE"/>
          </a:p>
        </c:txPr>
        <c:crossAx val="49198592"/>
        <c:crosses val="autoZero"/>
        <c:auto val="1"/>
        <c:lblAlgn val="ctr"/>
        <c:lblOffset val="100"/>
        <c:noMultiLvlLbl val="0"/>
      </c:catAx>
      <c:valAx>
        <c:axId val="49198592"/>
        <c:scaling>
          <c:orientation val="minMax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900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de-DE"/>
          </a:p>
        </c:txPr>
        <c:crossAx val="49197056"/>
        <c:crosses val="autoZero"/>
        <c:crossBetween val="between"/>
      </c:valAx>
      <c:spPr>
        <a:ln>
          <a:solidFill>
            <a:sysClr val="window" lastClr="FFFFFF">
              <a:lumMod val="65000"/>
            </a:sysClr>
          </a:solidFill>
        </a:ln>
      </c:spPr>
    </c:plotArea>
    <c:legend>
      <c:legendPos val="b"/>
      <c:overlay val="0"/>
      <c:txPr>
        <a:bodyPr/>
        <a:lstStyle/>
        <a:p>
          <a:pPr>
            <a:defRPr sz="900">
              <a:latin typeface="Arial" panose="020B0604020202020204" pitchFamily="34" charset="0"/>
              <a:cs typeface="Arial" panose="020B0604020202020204" pitchFamily="34" charset="0"/>
            </a:defRPr>
          </a:pPr>
          <a:endParaRPr lang="de-DE"/>
        </a:p>
      </c:txPr>
    </c:legend>
    <c:plotVisOnly val="1"/>
    <c:dispBlanksAs val="gap"/>
    <c:showDLblsOverMax val="0"/>
  </c:chart>
  <c:txPr>
    <a:bodyPr/>
    <a:lstStyle/>
    <a:p>
      <a:pPr>
        <a:defRPr baseline="0"/>
      </a:pPr>
      <a:endParaRPr lang="de-DE"/>
    </a:p>
  </c:txPr>
  <c:externalData r:id="rId2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'Roh. + St. gg. p. F. - Folie 6'!$B$1</c:f>
              <c:strCache>
                <c:ptCount val="1"/>
                <c:pt idx="0">
                  <c:v>erfasste Fälle</c:v>
                </c:pt>
              </c:strCache>
            </c:strRef>
          </c:tx>
          <c:spPr>
            <a:ln>
              <a:solidFill>
                <a:schemeClr val="tx2"/>
              </a:solidFill>
            </a:ln>
          </c:spPr>
          <c:marker>
            <c:symbol val="diamond"/>
            <c:size val="10"/>
            <c:spPr>
              <a:solidFill>
                <a:schemeClr val="tx2"/>
              </a:solidFill>
            </c:spPr>
          </c:marker>
          <c:dLbls>
            <c:dLbl>
              <c:idx val="2"/>
              <c:layout>
                <c:manualLayout>
                  <c:x val="-4.0808333333333335E-2"/>
                  <c:y val="-3.921317340067340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109A-4A54-920C-6A334FB481BF}"/>
                </c:ext>
              </c:extLst>
            </c:dLbl>
            <c:dLbl>
              <c:idx val="7"/>
              <c:spPr>
                <a:solidFill>
                  <a:schemeClr val="bg1"/>
                </a:solidFill>
              </c:spPr>
              <c:txPr>
                <a:bodyPr/>
                <a:lstStyle/>
                <a:p>
                  <a:pPr>
                    <a:defRPr sz="900">
                      <a:solidFill>
                        <a:schemeClr val="bg1">
                          <a:lumMod val="75000"/>
                        </a:schemeClr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0-B9AC-40CA-B6DE-3C6F59173E56}"/>
                </c:ext>
              </c:extLst>
            </c:dLbl>
            <c:dLbl>
              <c:idx val="8"/>
              <c:layout>
                <c:manualLayout>
                  <c:x val="-4.8157870370370372E-2"/>
                  <c:y val="-3.9213173400673401E-2"/>
                </c:manualLayout>
              </c:layout>
              <c:spPr>
                <a:solidFill>
                  <a:schemeClr val="bg1"/>
                </a:solidFill>
              </c:spPr>
              <c:txPr>
                <a:bodyPr/>
                <a:lstStyle/>
                <a:p>
                  <a:pPr>
                    <a:defRPr sz="900">
                      <a:solidFill>
                        <a:schemeClr val="bg1">
                          <a:lumMod val="75000"/>
                        </a:schemeClr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B9AC-40CA-B6DE-3C6F59173E56}"/>
                </c:ext>
              </c:extLst>
            </c:dLbl>
            <c:spPr>
              <a:solidFill>
                <a:schemeClr val="bg1"/>
              </a:solidFill>
            </c:spPr>
            <c:txPr>
              <a:bodyPr/>
              <a:lstStyle/>
              <a:p>
                <a:pPr>
                  <a:defRPr sz="900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de-DE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'Roh. + St. gg. p. F. - Folie 6'!$A$2:$A$11</c:f>
              <c:numCache>
                <c:formatCode>General</c:formatCode>
                <c:ptCount val="10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  <c:pt idx="9">
                  <c:v>2022</c:v>
                </c:pt>
              </c:numCache>
            </c:numRef>
          </c:cat>
          <c:val>
            <c:numRef>
              <c:f>'Roh. + St. gg. p. F. - Folie 6'!$B$2:$B$11</c:f>
              <c:numCache>
                <c:formatCode>#,##0</c:formatCode>
                <c:ptCount val="10"/>
                <c:pt idx="0">
                  <c:v>15748</c:v>
                </c:pt>
                <c:pt idx="1">
                  <c:v>15361</c:v>
                </c:pt>
                <c:pt idx="2">
                  <c:v>14728</c:v>
                </c:pt>
                <c:pt idx="3">
                  <c:v>16020</c:v>
                </c:pt>
                <c:pt idx="4">
                  <c:v>15556</c:v>
                </c:pt>
                <c:pt idx="5">
                  <c:v>15963</c:v>
                </c:pt>
                <c:pt idx="6">
                  <c:v>16582</c:v>
                </c:pt>
                <c:pt idx="7">
                  <c:v>15588</c:v>
                </c:pt>
                <c:pt idx="8">
                  <c:v>16347</c:v>
                </c:pt>
                <c:pt idx="9">
                  <c:v>18336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0-E71C-428F-83DF-9F58CDBA271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9197056"/>
        <c:axId val="49198592"/>
      </c:lineChart>
      <c:lineChart>
        <c:grouping val="standard"/>
        <c:varyColors val="0"/>
        <c:ser>
          <c:idx val="1"/>
          <c:order val="1"/>
          <c:tx>
            <c:strRef>
              <c:f>'Roh. + St. gg. p. F. - Folie 6'!$C$1</c:f>
              <c:strCache>
                <c:ptCount val="1"/>
                <c:pt idx="0">
                  <c:v>AQ</c:v>
                </c:pt>
              </c:strCache>
            </c:strRef>
          </c:tx>
          <c:dLbls>
            <c:dLbl>
              <c:idx val="7"/>
              <c:spPr>
                <a:solidFill>
                  <a:sysClr val="window" lastClr="FFFFFF"/>
                </a:solidFill>
                <a:ln>
                  <a:noFill/>
                </a:ln>
                <a:effectLst/>
              </c:spPr>
              <c:txPr>
                <a:bodyPr vertOverflow="clip" horzOverflow="clip" wrap="square" lIns="38100" tIns="19050" rIns="38100" bIns="19050" anchor="ctr" anchorCtr="1">
                  <a:spAutoFit/>
                </a:bodyPr>
                <a:lstStyle/>
                <a:p>
                  <a:pPr>
                    <a:defRPr sz="900">
                      <a:solidFill>
                        <a:schemeClr val="bg1">
                          <a:lumMod val="75000"/>
                        </a:schemeClr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2-B9AC-40CA-B6DE-3C6F59173E56}"/>
                </c:ext>
              </c:extLst>
            </c:dLbl>
            <c:dLbl>
              <c:idx val="8"/>
              <c:spPr>
                <a:solidFill>
                  <a:sysClr val="window" lastClr="FFFFFF"/>
                </a:solidFill>
                <a:ln>
                  <a:noFill/>
                </a:ln>
                <a:effectLst/>
              </c:spPr>
              <c:txPr>
                <a:bodyPr vertOverflow="clip" horzOverflow="clip" wrap="square" lIns="38100" tIns="19050" rIns="38100" bIns="19050" anchor="ctr" anchorCtr="1">
                  <a:spAutoFit/>
                </a:bodyPr>
                <a:lstStyle/>
                <a:p>
                  <a:pPr>
                    <a:defRPr sz="900">
                      <a:solidFill>
                        <a:schemeClr val="bg1">
                          <a:lumMod val="75000"/>
                        </a:schemeClr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3-B9AC-40CA-B6DE-3C6F59173E56}"/>
                </c:ext>
              </c:extLst>
            </c:dLbl>
            <c:spPr>
              <a:solidFill>
                <a:sysClr val="window" lastClr="FFFFFF"/>
              </a:solidFill>
              <a:ln>
                <a:noFill/>
              </a:ln>
              <a:effectLst/>
            </c:spPr>
            <c:txPr>
              <a:bodyPr vertOverflow="clip" horzOverflow="clip" wrap="square" lIns="38100" tIns="19050" rIns="38100" bIns="19050" anchor="ctr" anchorCtr="1">
                <a:spAutoFit/>
              </a:bodyPr>
              <a:lstStyle/>
              <a:p>
                <a:pPr>
                  <a:defRPr sz="900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de-DE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numRef>
              <c:f>'Roh. + St. gg. p. F. - Folie 6'!$A$2:$A$11</c:f>
              <c:numCache>
                <c:formatCode>General</c:formatCode>
                <c:ptCount val="10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  <c:pt idx="9">
                  <c:v>2022</c:v>
                </c:pt>
              </c:numCache>
            </c:numRef>
          </c:cat>
          <c:val>
            <c:numRef>
              <c:f>'Roh. + St. gg. p. F. - Folie 6'!$C$2:$C$11</c:f>
              <c:numCache>
                <c:formatCode>0.0%</c:formatCode>
                <c:ptCount val="10"/>
                <c:pt idx="0">
                  <c:v>0.90300000000000002</c:v>
                </c:pt>
                <c:pt idx="1">
                  <c:v>0.90700000000000003</c:v>
                </c:pt>
                <c:pt idx="2">
                  <c:v>0.90700000000000003</c:v>
                </c:pt>
                <c:pt idx="3">
                  <c:v>0.90600000000000003</c:v>
                </c:pt>
                <c:pt idx="4">
                  <c:v>0.90200000000000002</c:v>
                </c:pt>
                <c:pt idx="5">
                  <c:v>0.90500000000000003</c:v>
                </c:pt>
                <c:pt idx="6">
                  <c:v>0.90500000000000003</c:v>
                </c:pt>
                <c:pt idx="7">
                  <c:v>0.90900000000000003</c:v>
                </c:pt>
                <c:pt idx="8">
                  <c:v>0.90800000000000003</c:v>
                </c:pt>
                <c:pt idx="9">
                  <c:v>0.89700000000000002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E71C-428F-83DF-9F58CDBA271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9210112"/>
        <c:axId val="49200128"/>
      </c:lineChart>
      <c:catAx>
        <c:axId val="491970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900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de-DE"/>
          </a:p>
        </c:txPr>
        <c:crossAx val="49198592"/>
        <c:crosses val="autoZero"/>
        <c:auto val="1"/>
        <c:lblAlgn val="ctr"/>
        <c:lblOffset val="100"/>
        <c:noMultiLvlLbl val="0"/>
      </c:catAx>
      <c:valAx>
        <c:axId val="49198592"/>
        <c:scaling>
          <c:orientation val="minMax"/>
          <c:max val="22000"/>
          <c:min val="12000"/>
        </c:scaling>
        <c:delete val="0"/>
        <c:axPos val="l"/>
        <c:majorGridlines/>
        <c:numFmt formatCode="#,##0" sourceLinked="1"/>
        <c:majorTickMark val="none"/>
        <c:minorTickMark val="none"/>
        <c:tickLblPos val="nextTo"/>
        <c:txPr>
          <a:bodyPr/>
          <a:lstStyle/>
          <a:p>
            <a:pPr>
              <a:defRPr sz="900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de-DE"/>
          </a:p>
        </c:txPr>
        <c:crossAx val="49197056"/>
        <c:crosses val="autoZero"/>
        <c:crossBetween val="between"/>
      </c:valAx>
      <c:valAx>
        <c:axId val="49200128"/>
        <c:scaling>
          <c:orientation val="minMax"/>
          <c:min val="0"/>
        </c:scaling>
        <c:delete val="0"/>
        <c:axPos val="r"/>
        <c:numFmt formatCode="0.0%" sourceLinked="1"/>
        <c:majorTickMark val="out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900" baseline="0">
                <a:solidFill>
                  <a:srgbClr val="002F48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de-DE"/>
          </a:p>
        </c:txPr>
        <c:crossAx val="49210112"/>
        <c:crosses val="max"/>
        <c:crossBetween val="between"/>
      </c:valAx>
      <c:catAx>
        <c:axId val="49210112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49200128"/>
        <c:crosses val="autoZero"/>
        <c:auto val="1"/>
        <c:lblAlgn val="ctr"/>
        <c:lblOffset val="100"/>
        <c:noMultiLvlLbl val="0"/>
      </c:catAx>
    </c:plotArea>
    <c:legend>
      <c:legendPos val="b"/>
      <c:overlay val="0"/>
      <c:txPr>
        <a:bodyPr/>
        <a:lstStyle/>
        <a:p>
          <a:pPr>
            <a:defRPr sz="900">
              <a:latin typeface="Arial" panose="020B0604020202020204" pitchFamily="34" charset="0"/>
              <a:cs typeface="Arial" panose="020B0604020202020204" pitchFamily="34" charset="0"/>
            </a:defRPr>
          </a:pPr>
          <a:endParaRPr lang="de-DE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'Diebstahl ges. - Folie 7'!$B$1</c:f>
              <c:strCache>
                <c:ptCount val="1"/>
                <c:pt idx="0">
                  <c:v>erfasste Fälle</c:v>
                </c:pt>
              </c:strCache>
            </c:strRef>
          </c:tx>
          <c:spPr>
            <a:ln>
              <a:solidFill>
                <a:schemeClr val="tx2"/>
              </a:solidFill>
            </a:ln>
          </c:spPr>
          <c:marker>
            <c:symbol val="diamond"/>
            <c:size val="10"/>
            <c:spPr>
              <a:solidFill>
                <a:schemeClr val="tx2"/>
              </a:solidFill>
            </c:spPr>
          </c:marker>
          <c:dLbls>
            <c:dLbl>
              <c:idx val="4"/>
              <c:spPr>
                <a:noFill/>
              </c:spPr>
              <c:txPr>
                <a:bodyPr/>
                <a:lstStyle/>
                <a:p>
                  <a:pPr>
                    <a:defRPr sz="900"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0-194B-4729-B1A8-443869333F50}"/>
                </c:ext>
              </c:extLst>
            </c:dLbl>
            <c:dLbl>
              <c:idx val="7"/>
              <c:spPr>
                <a:solidFill>
                  <a:schemeClr val="bg1"/>
                </a:solidFill>
              </c:spPr>
              <c:txPr>
                <a:bodyPr/>
                <a:lstStyle/>
                <a:p>
                  <a:pPr>
                    <a:defRPr sz="900">
                      <a:solidFill>
                        <a:schemeClr val="bg1">
                          <a:lumMod val="75000"/>
                        </a:schemeClr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0-6053-4F45-B18E-183E68D5D2AD}"/>
                </c:ext>
              </c:extLst>
            </c:dLbl>
            <c:dLbl>
              <c:idx val="8"/>
              <c:spPr>
                <a:solidFill>
                  <a:schemeClr val="bg1"/>
                </a:solidFill>
              </c:spPr>
              <c:txPr>
                <a:bodyPr/>
                <a:lstStyle/>
                <a:p>
                  <a:pPr>
                    <a:defRPr sz="900">
                      <a:solidFill>
                        <a:schemeClr val="bg1">
                          <a:lumMod val="75000"/>
                        </a:schemeClr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1-6053-4F45-B18E-183E68D5D2AD}"/>
                </c:ext>
              </c:extLst>
            </c:dLbl>
            <c:spPr>
              <a:solidFill>
                <a:schemeClr val="bg1"/>
              </a:solidFill>
            </c:spPr>
            <c:txPr>
              <a:bodyPr/>
              <a:lstStyle/>
              <a:p>
                <a:pPr>
                  <a:defRPr sz="900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de-DE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'Diebstahl ges. - Folie 7'!$A$2:$A$11</c:f>
              <c:numCache>
                <c:formatCode>General</c:formatCode>
                <c:ptCount val="10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  <c:pt idx="9">
                  <c:v>2022</c:v>
                </c:pt>
              </c:numCache>
            </c:numRef>
          </c:cat>
          <c:val>
            <c:numRef>
              <c:f>'Diebstahl ges. - Folie 7'!$B$2:$B$11</c:f>
              <c:numCache>
                <c:formatCode>#,##0</c:formatCode>
                <c:ptCount val="10"/>
                <c:pt idx="0">
                  <c:v>45586</c:v>
                </c:pt>
                <c:pt idx="1">
                  <c:v>42435</c:v>
                </c:pt>
                <c:pt idx="2">
                  <c:v>41188</c:v>
                </c:pt>
                <c:pt idx="3">
                  <c:v>39393</c:v>
                </c:pt>
                <c:pt idx="4">
                  <c:v>34708</c:v>
                </c:pt>
                <c:pt idx="5">
                  <c:v>31990</c:v>
                </c:pt>
                <c:pt idx="6">
                  <c:v>30857</c:v>
                </c:pt>
                <c:pt idx="7">
                  <c:v>26484</c:v>
                </c:pt>
                <c:pt idx="8">
                  <c:v>25725</c:v>
                </c:pt>
                <c:pt idx="9">
                  <c:v>30022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0-BCA3-4850-838D-5416732E2FC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9197056"/>
        <c:axId val="49198592"/>
      </c:lineChart>
      <c:lineChart>
        <c:grouping val="standard"/>
        <c:varyColors val="0"/>
        <c:ser>
          <c:idx val="1"/>
          <c:order val="1"/>
          <c:tx>
            <c:strRef>
              <c:f>'Diebstahl ges. - Folie 7'!$C$1</c:f>
              <c:strCache>
                <c:ptCount val="1"/>
                <c:pt idx="0">
                  <c:v>AQ</c:v>
                </c:pt>
              </c:strCache>
            </c:strRef>
          </c:tx>
          <c:dLbls>
            <c:dLbl>
              <c:idx val="7"/>
              <c:spPr>
                <a:solidFill>
                  <a:sysClr val="window" lastClr="FFFFFF"/>
                </a:solidFill>
                <a:ln>
                  <a:noFill/>
                </a:ln>
                <a:effectLst/>
              </c:spPr>
              <c:txPr>
                <a:bodyPr vertOverflow="clip" horzOverflow="clip" wrap="square" lIns="38100" tIns="19050" rIns="38100" bIns="19050" anchor="ctr" anchorCtr="1">
                  <a:spAutoFit/>
                </a:bodyPr>
                <a:lstStyle/>
                <a:p>
                  <a:pPr>
                    <a:defRPr sz="900">
                      <a:solidFill>
                        <a:schemeClr val="bg1">
                          <a:lumMod val="75000"/>
                        </a:schemeClr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2-6053-4F45-B18E-183E68D5D2AD}"/>
                </c:ext>
              </c:extLst>
            </c:dLbl>
            <c:dLbl>
              <c:idx val="8"/>
              <c:spPr>
                <a:solidFill>
                  <a:sysClr val="window" lastClr="FFFFFF"/>
                </a:solidFill>
                <a:ln>
                  <a:noFill/>
                </a:ln>
                <a:effectLst/>
              </c:spPr>
              <c:txPr>
                <a:bodyPr vertOverflow="clip" horzOverflow="clip" wrap="square" lIns="38100" tIns="19050" rIns="38100" bIns="19050" anchor="ctr" anchorCtr="1">
                  <a:spAutoFit/>
                </a:bodyPr>
                <a:lstStyle/>
                <a:p>
                  <a:pPr>
                    <a:defRPr sz="900">
                      <a:solidFill>
                        <a:schemeClr val="bg1">
                          <a:lumMod val="75000"/>
                        </a:schemeClr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3-6053-4F45-B18E-183E68D5D2AD}"/>
                </c:ext>
              </c:extLst>
            </c:dLbl>
            <c:spPr>
              <a:solidFill>
                <a:sysClr val="window" lastClr="FFFFFF"/>
              </a:solidFill>
              <a:ln>
                <a:noFill/>
              </a:ln>
              <a:effectLst/>
            </c:spPr>
            <c:txPr>
              <a:bodyPr vertOverflow="clip" horzOverflow="clip" wrap="square" lIns="38100" tIns="19050" rIns="38100" bIns="19050" anchor="ctr" anchorCtr="1">
                <a:spAutoFit/>
              </a:bodyPr>
              <a:lstStyle/>
              <a:p>
                <a:pPr>
                  <a:defRPr sz="900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de-DE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numRef>
              <c:f>'Diebstahl ges. - Folie 7'!$A$2:$A$11</c:f>
              <c:numCache>
                <c:formatCode>General</c:formatCode>
                <c:ptCount val="10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  <c:pt idx="9">
                  <c:v>2022</c:v>
                </c:pt>
              </c:numCache>
            </c:numRef>
          </c:cat>
          <c:val>
            <c:numRef>
              <c:f>'Diebstahl ges. - Folie 7'!$C$2:$C$11</c:f>
              <c:numCache>
                <c:formatCode>0.0%</c:formatCode>
                <c:ptCount val="10"/>
                <c:pt idx="0">
                  <c:v>0.307</c:v>
                </c:pt>
                <c:pt idx="1">
                  <c:v>0.31900000000000001</c:v>
                </c:pt>
                <c:pt idx="2">
                  <c:v>0.317</c:v>
                </c:pt>
                <c:pt idx="3">
                  <c:v>0.308</c:v>
                </c:pt>
                <c:pt idx="4">
                  <c:v>0.314</c:v>
                </c:pt>
                <c:pt idx="5">
                  <c:v>0.316</c:v>
                </c:pt>
                <c:pt idx="6">
                  <c:v>0.32900000000000001</c:v>
                </c:pt>
                <c:pt idx="7">
                  <c:v>0.33600000000000002</c:v>
                </c:pt>
                <c:pt idx="8">
                  <c:v>0.32</c:v>
                </c:pt>
                <c:pt idx="9">
                  <c:v>0.34100000000000003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BCA3-4850-838D-5416732E2FC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9210112"/>
        <c:axId val="49200128"/>
      </c:lineChart>
      <c:catAx>
        <c:axId val="491970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900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de-DE"/>
          </a:p>
        </c:txPr>
        <c:crossAx val="49198592"/>
        <c:crosses val="autoZero"/>
        <c:auto val="1"/>
        <c:lblAlgn val="ctr"/>
        <c:lblOffset val="100"/>
        <c:noMultiLvlLbl val="0"/>
      </c:catAx>
      <c:valAx>
        <c:axId val="49198592"/>
        <c:scaling>
          <c:orientation val="minMax"/>
        </c:scaling>
        <c:delete val="0"/>
        <c:axPos val="l"/>
        <c:majorGridlines/>
        <c:numFmt formatCode="#,##0" sourceLinked="1"/>
        <c:majorTickMark val="none"/>
        <c:minorTickMark val="none"/>
        <c:tickLblPos val="nextTo"/>
        <c:txPr>
          <a:bodyPr/>
          <a:lstStyle/>
          <a:p>
            <a:pPr>
              <a:defRPr sz="900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de-DE"/>
          </a:p>
        </c:txPr>
        <c:crossAx val="49197056"/>
        <c:crosses val="autoZero"/>
        <c:crossBetween val="between"/>
      </c:valAx>
      <c:valAx>
        <c:axId val="49200128"/>
        <c:scaling>
          <c:orientation val="minMax"/>
          <c:max val="1"/>
          <c:min val="0"/>
        </c:scaling>
        <c:delete val="0"/>
        <c:axPos val="r"/>
        <c:numFmt formatCode="0.0%" sourceLinked="1"/>
        <c:majorTickMark val="out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900" baseline="0">
                <a:solidFill>
                  <a:srgbClr val="002F48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de-DE"/>
          </a:p>
        </c:txPr>
        <c:crossAx val="49210112"/>
        <c:crosses val="max"/>
        <c:crossBetween val="between"/>
      </c:valAx>
      <c:catAx>
        <c:axId val="49210112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49200128"/>
        <c:crosses val="autoZero"/>
        <c:auto val="1"/>
        <c:lblAlgn val="ctr"/>
        <c:lblOffset val="100"/>
        <c:noMultiLvlLbl val="0"/>
      </c:catAx>
    </c:plotArea>
    <c:legend>
      <c:legendPos val="b"/>
      <c:overlay val="0"/>
      <c:txPr>
        <a:bodyPr/>
        <a:lstStyle/>
        <a:p>
          <a:pPr>
            <a:defRPr sz="900">
              <a:latin typeface="Arial" panose="020B0604020202020204" pitchFamily="34" charset="0"/>
              <a:cs typeface="Arial" panose="020B0604020202020204" pitchFamily="34" charset="0"/>
            </a:defRPr>
          </a:pPr>
          <a:endParaRPr lang="de-DE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'Verm. &amp; Fälsch. - Folie 8'!$B$1</c:f>
              <c:strCache>
                <c:ptCount val="1"/>
                <c:pt idx="0">
                  <c:v>erfasste Fälle</c:v>
                </c:pt>
              </c:strCache>
            </c:strRef>
          </c:tx>
          <c:spPr>
            <a:ln>
              <a:solidFill>
                <a:schemeClr val="tx2"/>
              </a:solidFill>
            </a:ln>
          </c:spPr>
          <c:marker>
            <c:symbol val="diamond"/>
            <c:size val="10"/>
            <c:spPr>
              <a:solidFill>
                <a:schemeClr val="tx2"/>
              </a:solidFill>
            </c:spPr>
          </c:marker>
          <c:dLbls>
            <c:dLbl>
              <c:idx val="7"/>
              <c:spPr>
                <a:solidFill>
                  <a:schemeClr val="bg1"/>
                </a:solidFill>
              </c:spPr>
              <c:txPr>
                <a:bodyPr/>
                <a:lstStyle/>
                <a:p>
                  <a:pPr>
                    <a:defRPr sz="900">
                      <a:solidFill>
                        <a:schemeClr val="bg1">
                          <a:lumMod val="75000"/>
                        </a:schemeClr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0-E3A0-420C-BD4C-83DF8DF5EBC1}"/>
                </c:ext>
              </c:extLst>
            </c:dLbl>
            <c:dLbl>
              <c:idx val="8"/>
              <c:spPr>
                <a:solidFill>
                  <a:schemeClr val="bg1"/>
                </a:solidFill>
              </c:spPr>
              <c:txPr>
                <a:bodyPr/>
                <a:lstStyle/>
                <a:p>
                  <a:pPr>
                    <a:defRPr sz="900">
                      <a:solidFill>
                        <a:schemeClr val="bg1">
                          <a:lumMod val="75000"/>
                        </a:schemeClr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1-E3A0-420C-BD4C-83DF8DF5EBC1}"/>
                </c:ext>
              </c:extLst>
            </c:dLbl>
            <c:dLbl>
              <c:idx val="9"/>
              <c:layout>
                <c:manualLayout>
                  <c:x val="-2.7576734551883485E-2"/>
                  <c:y val="-4.188573232323232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B95F-4658-ABEF-EA2A6D7AD660}"/>
                </c:ext>
              </c:extLst>
            </c:dLbl>
            <c:spPr>
              <a:solidFill>
                <a:schemeClr val="bg1"/>
              </a:solidFill>
            </c:spPr>
            <c:txPr>
              <a:bodyPr/>
              <a:lstStyle/>
              <a:p>
                <a:pPr>
                  <a:defRPr sz="900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de-DE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'Verm. &amp; Fälsch. - Folie 8'!$A$2:$A$11</c:f>
              <c:numCache>
                <c:formatCode>General</c:formatCode>
                <c:ptCount val="10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  <c:pt idx="9">
                  <c:v>2022</c:v>
                </c:pt>
              </c:numCache>
            </c:numRef>
          </c:cat>
          <c:val>
            <c:numRef>
              <c:f>'Verm. &amp; Fälsch. - Folie 8'!$B$2:$B$11</c:f>
              <c:numCache>
                <c:formatCode>#,##0</c:formatCode>
                <c:ptCount val="10"/>
                <c:pt idx="0">
                  <c:v>21951</c:v>
                </c:pt>
                <c:pt idx="1">
                  <c:v>21439</c:v>
                </c:pt>
                <c:pt idx="2">
                  <c:v>20077</c:v>
                </c:pt>
                <c:pt idx="3">
                  <c:v>22604</c:v>
                </c:pt>
                <c:pt idx="4">
                  <c:v>21588</c:v>
                </c:pt>
                <c:pt idx="5">
                  <c:v>21860</c:v>
                </c:pt>
                <c:pt idx="6">
                  <c:v>21327</c:v>
                </c:pt>
                <c:pt idx="7">
                  <c:v>20095</c:v>
                </c:pt>
                <c:pt idx="8">
                  <c:v>19611</c:v>
                </c:pt>
                <c:pt idx="9">
                  <c:v>16151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0-0773-42B8-B0D0-1AB1D5C4036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9197056"/>
        <c:axId val="49198592"/>
      </c:lineChart>
      <c:lineChart>
        <c:grouping val="standard"/>
        <c:varyColors val="0"/>
        <c:ser>
          <c:idx val="1"/>
          <c:order val="1"/>
          <c:tx>
            <c:strRef>
              <c:f>'Verm. &amp; Fälsch. - Folie 8'!$C$1</c:f>
              <c:strCache>
                <c:ptCount val="1"/>
                <c:pt idx="0">
                  <c:v>AQ</c:v>
                </c:pt>
              </c:strCache>
            </c:strRef>
          </c:tx>
          <c:dLbls>
            <c:dLbl>
              <c:idx val="7"/>
              <c:spPr>
                <a:solidFill>
                  <a:sysClr val="window" lastClr="FFFFFF"/>
                </a:solidFill>
                <a:ln>
                  <a:noFill/>
                </a:ln>
                <a:effectLst/>
              </c:spPr>
              <c:txPr>
                <a:bodyPr vertOverflow="clip" horzOverflow="clip" wrap="square" lIns="38100" tIns="19050" rIns="38100" bIns="19050" anchor="ctr" anchorCtr="1">
                  <a:spAutoFit/>
                </a:bodyPr>
                <a:lstStyle/>
                <a:p>
                  <a:pPr>
                    <a:defRPr sz="900">
                      <a:solidFill>
                        <a:schemeClr val="bg1">
                          <a:lumMod val="75000"/>
                        </a:schemeClr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2-E3A0-420C-BD4C-83DF8DF5EBC1}"/>
                </c:ext>
              </c:extLst>
            </c:dLbl>
            <c:dLbl>
              <c:idx val="8"/>
              <c:spPr>
                <a:solidFill>
                  <a:sysClr val="window" lastClr="FFFFFF"/>
                </a:solidFill>
                <a:ln>
                  <a:noFill/>
                </a:ln>
                <a:effectLst/>
              </c:spPr>
              <c:txPr>
                <a:bodyPr vertOverflow="clip" horzOverflow="clip" wrap="square" lIns="38100" tIns="19050" rIns="38100" bIns="19050" anchor="ctr" anchorCtr="1">
                  <a:spAutoFit/>
                </a:bodyPr>
                <a:lstStyle/>
                <a:p>
                  <a:pPr>
                    <a:defRPr sz="900">
                      <a:solidFill>
                        <a:schemeClr val="bg1">
                          <a:lumMod val="75000"/>
                        </a:schemeClr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3-E3A0-420C-BD4C-83DF8DF5EBC1}"/>
                </c:ext>
              </c:extLst>
            </c:dLbl>
            <c:spPr>
              <a:solidFill>
                <a:sysClr val="window" lastClr="FFFFFF"/>
              </a:solidFill>
              <a:ln>
                <a:noFill/>
              </a:ln>
              <a:effectLst/>
            </c:spPr>
            <c:txPr>
              <a:bodyPr vertOverflow="clip" horzOverflow="clip" wrap="square" lIns="38100" tIns="19050" rIns="38100" bIns="19050" anchor="ctr" anchorCtr="1">
                <a:spAutoFit/>
              </a:bodyPr>
              <a:lstStyle/>
              <a:p>
                <a:pPr>
                  <a:defRPr sz="900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de-DE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numRef>
              <c:f>'Verm. &amp; Fälsch. - Folie 8'!$A$2:$A$11</c:f>
              <c:numCache>
                <c:formatCode>General</c:formatCode>
                <c:ptCount val="10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  <c:pt idx="9">
                  <c:v>2022</c:v>
                </c:pt>
              </c:numCache>
            </c:numRef>
          </c:cat>
          <c:val>
            <c:numRef>
              <c:f>'Verm. &amp; Fälsch. - Folie 8'!$C$2:$C$11</c:f>
              <c:numCache>
                <c:formatCode>0.0%</c:formatCode>
                <c:ptCount val="10"/>
                <c:pt idx="0">
                  <c:v>0.81100000000000005</c:v>
                </c:pt>
                <c:pt idx="1">
                  <c:v>0.81799999999999995</c:v>
                </c:pt>
                <c:pt idx="2">
                  <c:v>0.80100000000000005</c:v>
                </c:pt>
                <c:pt idx="3">
                  <c:v>0.80200000000000005</c:v>
                </c:pt>
                <c:pt idx="4">
                  <c:v>0.78500000000000003</c:v>
                </c:pt>
                <c:pt idx="5">
                  <c:v>0.74</c:v>
                </c:pt>
                <c:pt idx="6">
                  <c:v>0.69599999999999995</c:v>
                </c:pt>
                <c:pt idx="7">
                  <c:v>0.63528240855899998</c:v>
                </c:pt>
                <c:pt idx="8">
                  <c:v>0.62842282392500004</c:v>
                </c:pt>
                <c:pt idx="9">
                  <c:v>0.67599999999999993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0773-42B8-B0D0-1AB1D5C4036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9210112"/>
        <c:axId val="49200128"/>
      </c:lineChart>
      <c:catAx>
        <c:axId val="491970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900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de-DE"/>
          </a:p>
        </c:txPr>
        <c:crossAx val="49198592"/>
        <c:crosses val="autoZero"/>
        <c:auto val="1"/>
        <c:lblAlgn val="ctr"/>
        <c:lblOffset val="100"/>
        <c:noMultiLvlLbl val="0"/>
      </c:catAx>
      <c:valAx>
        <c:axId val="49198592"/>
        <c:scaling>
          <c:orientation val="minMax"/>
          <c:max val="40000"/>
        </c:scaling>
        <c:delete val="0"/>
        <c:axPos val="l"/>
        <c:majorGridlines/>
        <c:numFmt formatCode="#,##0" sourceLinked="1"/>
        <c:majorTickMark val="none"/>
        <c:minorTickMark val="none"/>
        <c:tickLblPos val="nextTo"/>
        <c:txPr>
          <a:bodyPr/>
          <a:lstStyle/>
          <a:p>
            <a:pPr>
              <a:defRPr sz="900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de-DE"/>
          </a:p>
        </c:txPr>
        <c:crossAx val="49197056"/>
        <c:crosses val="autoZero"/>
        <c:crossBetween val="between"/>
      </c:valAx>
      <c:valAx>
        <c:axId val="49200128"/>
        <c:scaling>
          <c:orientation val="minMax"/>
          <c:max val="1"/>
          <c:min val="0"/>
        </c:scaling>
        <c:delete val="0"/>
        <c:axPos val="r"/>
        <c:numFmt formatCode="0.0%" sourceLinked="1"/>
        <c:majorTickMark val="out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900" baseline="0">
                <a:solidFill>
                  <a:srgbClr val="002F48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de-DE"/>
          </a:p>
        </c:txPr>
        <c:crossAx val="49210112"/>
        <c:crosses val="max"/>
        <c:crossBetween val="between"/>
      </c:valAx>
      <c:catAx>
        <c:axId val="49210112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49200128"/>
        <c:crosses val="autoZero"/>
        <c:auto val="1"/>
        <c:lblAlgn val="ctr"/>
        <c:lblOffset val="100"/>
        <c:noMultiLvlLbl val="0"/>
      </c:catAx>
    </c:plotArea>
    <c:legend>
      <c:legendPos val="b"/>
      <c:overlay val="0"/>
      <c:txPr>
        <a:bodyPr/>
        <a:lstStyle/>
        <a:p>
          <a:pPr>
            <a:defRPr sz="900">
              <a:latin typeface="Arial" panose="020B0604020202020204" pitchFamily="34" charset="0"/>
              <a:cs typeface="Arial" panose="020B0604020202020204" pitchFamily="34" charset="0"/>
            </a:defRPr>
          </a:pPr>
          <a:endParaRPr lang="de-DE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'Sonst. Straftatb. - Folie 9'!$B$1</c:f>
              <c:strCache>
                <c:ptCount val="1"/>
                <c:pt idx="0">
                  <c:v>erfasste Fälle</c:v>
                </c:pt>
              </c:strCache>
            </c:strRef>
          </c:tx>
          <c:spPr>
            <a:ln>
              <a:solidFill>
                <a:schemeClr val="tx2"/>
              </a:solidFill>
            </a:ln>
          </c:spPr>
          <c:marker>
            <c:symbol val="diamond"/>
            <c:size val="10"/>
            <c:spPr>
              <a:solidFill>
                <a:schemeClr val="tx2"/>
              </a:solidFill>
            </c:spPr>
          </c:marker>
          <c:dLbls>
            <c:dLbl>
              <c:idx val="7"/>
              <c:spPr>
                <a:solidFill>
                  <a:schemeClr val="bg1"/>
                </a:solidFill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900">
                      <a:solidFill>
                        <a:schemeClr val="bg1">
                          <a:lumMod val="75000"/>
                        </a:schemeClr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2-8F4A-4BC9-855E-220A052052B1}"/>
                </c:ext>
              </c:extLst>
            </c:dLbl>
            <c:dLbl>
              <c:idx val="8"/>
              <c:spPr>
                <a:solidFill>
                  <a:schemeClr val="bg1"/>
                </a:solidFill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900">
                      <a:solidFill>
                        <a:schemeClr val="bg1">
                          <a:lumMod val="75000"/>
                        </a:schemeClr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3-8F4A-4BC9-855E-220A052052B1}"/>
                </c:ext>
              </c:extLst>
            </c:dLbl>
            <c:spPr>
              <a:solidFill>
                <a:schemeClr val="bg1"/>
              </a:solidFill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de-DE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'Sonst. Straftatb. - Folie 9'!$A$2:$A$11</c:f>
              <c:numCache>
                <c:formatCode>General</c:formatCode>
                <c:ptCount val="10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  <c:pt idx="9">
                  <c:v>2022</c:v>
                </c:pt>
              </c:numCache>
            </c:numRef>
          </c:cat>
          <c:val>
            <c:numRef>
              <c:f>'Sonst. Straftatb. - Folie 9'!$B$2:$B$11</c:f>
              <c:numCache>
                <c:formatCode>#,##0</c:formatCode>
                <c:ptCount val="10"/>
                <c:pt idx="0">
                  <c:v>30059</c:v>
                </c:pt>
                <c:pt idx="1">
                  <c:v>28290</c:v>
                </c:pt>
                <c:pt idx="2">
                  <c:v>27166</c:v>
                </c:pt>
                <c:pt idx="3">
                  <c:v>29001</c:v>
                </c:pt>
                <c:pt idx="4">
                  <c:v>27748</c:v>
                </c:pt>
                <c:pt idx="5">
                  <c:v>27196</c:v>
                </c:pt>
                <c:pt idx="6">
                  <c:v>28716</c:v>
                </c:pt>
                <c:pt idx="7">
                  <c:v>28797</c:v>
                </c:pt>
                <c:pt idx="8">
                  <c:v>27638</c:v>
                </c:pt>
                <c:pt idx="9">
                  <c:v>27176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0-7FFD-4313-8CF8-E22178A19E5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9197056"/>
        <c:axId val="49198592"/>
      </c:lineChart>
      <c:lineChart>
        <c:grouping val="standard"/>
        <c:varyColors val="0"/>
        <c:ser>
          <c:idx val="1"/>
          <c:order val="1"/>
          <c:tx>
            <c:strRef>
              <c:f>'Sonst. Straftatb. - Folie 9'!$C$1</c:f>
              <c:strCache>
                <c:ptCount val="1"/>
                <c:pt idx="0">
                  <c:v>AQ</c:v>
                </c:pt>
              </c:strCache>
            </c:strRef>
          </c:tx>
          <c:dLbls>
            <c:dLbl>
              <c:idx val="7"/>
              <c:spPr>
                <a:solidFill>
                  <a:sysClr val="window" lastClr="FFFFFF"/>
                </a:solidFill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900">
                      <a:solidFill>
                        <a:schemeClr val="bg1">
                          <a:lumMod val="75000"/>
                        </a:schemeClr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0-8F4A-4BC9-855E-220A052052B1}"/>
                </c:ext>
              </c:extLst>
            </c:dLbl>
            <c:dLbl>
              <c:idx val="8"/>
              <c:spPr>
                <a:solidFill>
                  <a:sysClr val="window" lastClr="FFFFFF"/>
                </a:solidFill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900">
                      <a:solidFill>
                        <a:schemeClr val="bg1">
                          <a:lumMod val="75000"/>
                        </a:schemeClr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1-8F4A-4BC9-855E-220A052052B1}"/>
                </c:ext>
              </c:extLst>
            </c:dLbl>
            <c:spPr>
              <a:solidFill>
                <a:sysClr val="window" lastClr="FFFFFF"/>
              </a:solidFill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de-DE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numRef>
              <c:f>'Sonst. Straftatb. - Folie 9'!$A$2:$A$11</c:f>
              <c:numCache>
                <c:formatCode>General</c:formatCode>
                <c:ptCount val="10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  <c:pt idx="9">
                  <c:v>2022</c:v>
                </c:pt>
              </c:numCache>
            </c:numRef>
          </c:cat>
          <c:val>
            <c:numRef>
              <c:f>'Sonst. Straftatb. - Folie 9'!$C$2:$C$11</c:f>
              <c:numCache>
                <c:formatCode>0.0%</c:formatCode>
                <c:ptCount val="10"/>
                <c:pt idx="0">
                  <c:v>0.58199999999999996</c:v>
                </c:pt>
                <c:pt idx="1">
                  <c:v>0.59499999999999997</c:v>
                </c:pt>
                <c:pt idx="2">
                  <c:v>0.58199999999999996</c:v>
                </c:pt>
                <c:pt idx="3">
                  <c:v>0.58599999999999997</c:v>
                </c:pt>
                <c:pt idx="4">
                  <c:v>0.59</c:v>
                </c:pt>
                <c:pt idx="5">
                  <c:v>0.58499999999999996</c:v>
                </c:pt>
                <c:pt idx="6">
                  <c:v>0.58599999999999997</c:v>
                </c:pt>
                <c:pt idx="7">
                  <c:v>0.581692537417</c:v>
                </c:pt>
                <c:pt idx="8">
                  <c:v>0.57721253346800006</c:v>
                </c:pt>
                <c:pt idx="9">
                  <c:v>0.55799999999999994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7FFD-4313-8CF8-E22178A19E5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9210112"/>
        <c:axId val="49200128"/>
      </c:lineChart>
      <c:catAx>
        <c:axId val="491970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900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de-DE"/>
          </a:p>
        </c:txPr>
        <c:crossAx val="49198592"/>
        <c:crosses val="autoZero"/>
        <c:auto val="1"/>
        <c:lblAlgn val="ctr"/>
        <c:lblOffset val="100"/>
        <c:noMultiLvlLbl val="0"/>
      </c:catAx>
      <c:valAx>
        <c:axId val="49198592"/>
        <c:scaling>
          <c:orientation val="minMax"/>
          <c:max val="35000"/>
        </c:scaling>
        <c:delete val="0"/>
        <c:axPos val="l"/>
        <c:majorGridlines/>
        <c:numFmt formatCode="#,##0" sourceLinked="1"/>
        <c:majorTickMark val="none"/>
        <c:minorTickMark val="none"/>
        <c:tickLblPos val="nextTo"/>
        <c:txPr>
          <a:bodyPr/>
          <a:lstStyle/>
          <a:p>
            <a:pPr>
              <a:defRPr sz="900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de-DE"/>
          </a:p>
        </c:txPr>
        <c:crossAx val="49197056"/>
        <c:crosses val="autoZero"/>
        <c:crossBetween val="between"/>
      </c:valAx>
      <c:valAx>
        <c:axId val="49200128"/>
        <c:scaling>
          <c:orientation val="minMax"/>
          <c:max val="1"/>
          <c:min val="0"/>
        </c:scaling>
        <c:delete val="0"/>
        <c:axPos val="r"/>
        <c:numFmt formatCode="0.0%" sourceLinked="1"/>
        <c:majorTickMark val="out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900">
                <a:solidFill>
                  <a:srgbClr val="002F48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de-DE"/>
          </a:p>
        </c:txPr>
        <c:crossAx val="49210112"/>
        <c:crosses val="max"/>
        <c:crossBetween val="between"/>
      </c:valAx>
      <c:catAx>
        <c:axId val="49210112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49200128"/>
        <c:crosses val="autoZero"/>
        <c:auto val="1"/>
        <c:lblAlgn val="ctr"/>
        <c:lblOffset val="100"/>
        <c:noMultiLvlLbl val="0"/>
      </c:catAx>
    </c:plotArea>
    <c:legend>
      <c:legendPos val="b"/>
      <c:overlay val="0"/>
      <c:txPr>
        <a:bodyPr/>
        <a:lstStyle/>
        <a:p>
          <a:pPr>
            <a:defRPr sz="900">
              <a:latin typeface="Arial" panose="020B0604020202020204" pitchFamily="34" charset="0"/>
              <a:cs typeface="Arial" panose="020B0604020202020204" pitchFamily="34" charset="0"/>
            </a:defRPr>
          </a:pPr>
          <a:endParaRPr lang="de-DE"/>
        </a:p>
      </c:txPr>
    </c:legend>
    <c:plotVisOnly val="1"/>
    <c:dispBlanksAs val="gap"/>
    <c:showDLblsOverMax val="0"/>
  </c:chart>
  <c:txPr>
    <a:bodyPr/>
    <a:lstStyle/>
    <a:p>
      <a:pPr>
        <a:defRPr baseline="0"/>
      </a:pPr>
      <a:endParaRPr lang="de-DE"/>
    </a:p>
  </c:txPr>
  <c:externalData r:id="rId2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6.5794891700523633E-2"/>
          <c:y val="4.2760942760942763E-2"/>
          <c:w val="0.87282695669664323"/>
          <c:h val="0.8474960016835017"/>
        </c:manualLayout>
      </c:layout>
      <c:lineChart>
        <c:grouping val="standard"/>
        <c:varyColors val="0"/>
        <c:ser>
          <c:idx val="0"/>
          <c:order val="0"/>
          <c:tx>
            <c:strRef>
              <c:f>'Strafr. Nebengesetze - Folie 10'!$B$1</c:f>
              <c:strCache>
                <c:ptCount val="1"/>
                <c:pt idx="0">
                  <c:v>erfasste Fälle</c:v>
                </c:pt>
              </c:strCache>
            </c:strRef>
          </c:tx>
          <c:spPr>
            <a:ln>
              <a:solidFill>
                <a:schemeClr val="tx2"/>
              </a:solidFill>
            </a:ln>
          </c:spPr>
          <c:marker>
            <c:symbol val="diamond"/>
            <c:size val="10"/>
            <c:spPr>
              <a:solidFill>
                <a:schemeClr val="tx2"/>
              </a:solidFill>
            </c:spPr>
          </c:marker>
          <c:dLbls>
            <c:dLbl>
              <c:idx val="1"/>
              <c:layout>
                <c:manualLayout>
                  <c:x val="-4.8884809001798681E-2"/>
                  <c:y val="-2.85229377104377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4136-433C-9DF3-55158E07BEAA}"/>
                </c:ext>
              </c:extLst>
            </c:dLbl>
            <c:dLbl>
              <c:idx val="2"/>
              <c:layout>
                <c:manualLayout>
                  <c:x val="-6.1381623518851694E-2"/>
                  <c:y val="-2.85229377104377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4136-433C-9DF3-55158E07BEAA}"/>
                </c:ext>
              </c:extLst>
            </c:dLbl>
            <c:dLbl>
              <c:idx val="4"/>
              <c:layout>
                <c:manualLayout>
                  <c:x val="-1.5079920034830316E-2"/>
                  <c:y val="-3.921317340067340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6-4136-433C-9DF3-55158E07BEAA}"/>
                </c:ext>
              </c:extLst>
            </c:dLbl>
            <c:dLbl>
              <c:idx val="5"/>
              <c:layout>
                <c:manualLayout>
                  <c:x val="-4.8153623488298831E-2"/>
                  <c:y val="-3.386805555555555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1039-4452-8372-3C7AA7AAB4FB}"/>
                </c:ext>
              </c:extLst>
            </c:dLbl>
            <c:dLbl>
              <c:idx val="7"/>
              <c:spPr>
                <a:solidFill>
                  <a:schemeClr val="bg1"/>
                </a:solidFill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900">
                      <a:solidFill>
                        <a:schemeClr val="bg1">
                          <a:lumMod val="75000"/>
                        </a:schemeClr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2-4136-433C-9DF3-55158E07BEAA}"/>
                </c:ext>
              </c:extLst>
            </c:dLbl>
            <c:dLbl>
              <c:idx val="8"/>
              <c:spPr>
                <a:solidFill>
                  <a:schemeClr val="bg1"/>
                </a:solidFill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900">
                      <a:solidFill>
                        <a:schemeClr val="bg1">
                          <a:lumMod val="75000"/>
                        </a:schemeClr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3-4136-433C-9DF3-55158E07BEAA}"/>
                </c:ext>
              </c:extLst>
            </c:dLbl>
            <c:spPr>
              <a:solidFill>
                <a:schemeClr val="bg1"/>
              </a:solidFill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de-DE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'Strafr. Nebengesetze - Folie 10'!$A$2:$A$11</c:f>
              <c:numCache>
                <c:formatCode>General</c:formatCode>
                <c:ptCount val="10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  <c:pt idx="9">
                  <c:v>2022</c:v>
                </c:pt>
              </c:numCache>
            </c:numRef>
          </c:cat>
          <c:val>
            <c:numRef>
              <c:f>'Strafr. Nebengesetze - Folie 10'!$B$2:$B$11</c:f>
              <c:numCache>
                <c:formatCode>#,##0</c:formatCode>
                <c:ptCount val="10"/>
                <c:pt idx="0">
                  <c:v>6199</c:v>
                </c:pt>
                <c:pt idx="1">
                  <c:v>7946</c:v>
                </c:pt>
                <c:pt idx="2">
                  <c:v>13146</c:v>
                </c:pt>
                <c:pt idx="3">
                  <c:v>14948</c:v>
                </c:pt>
                <c:pt idx="4">
                  <c:v>9596</c:v>
                </c:pt>
                <c:pt idx="5">
                  <c:v>10151</c:v>
                </c:pt>
                <c:pt idx="6">
                  <c:v>12393</c:v>
                </c:pt>
                <c:pt idx="7">
                  <c:v>13359</c:v>
                </c:pt>
                <c:pt idx="8">
                  <c:v>13246</c:v>
                </c:pt>
                <c:pt idx="9">
                  <c:v>12903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0-7942-4AF8-BA25-BAE06AD4F40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9197056"/>
        <c:axId val="49198592"/>
      </c:lineChart>
      <c:lineChart>
        <c:grouping val="standard"/>
        <c:varyColors val="0"/>
        <c:ser>
          <c:idx val="1"/>
          <c:order val="1"/>
          <c:tx>
            <c:strRef>
              <c:f>'Strafr. Nebengesetze - Folie 10'!$C$1</c:f>
              <c:strCache>
                <c:ptCount val="1"/>
                <c:pt idx="0">
                  <c:v>AQ</c:v>
                </c:pt>
              </c:strCache>
            </c:strRef>
          </c:tx>
          <c:dLbls>
            <c:dLbl>
              <c:idx val="7"/>
              <c:spPr>
                <a:solidFill>
                  <a:sysClr val="window" lastClr="FFFFFF"/>
                </a:solidFill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900">
                      <a:solidFill>
                        <a:schemeClr val="bg1">
                          <a:lumMod val="75000"/>
                        </a:schemeClr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0-4136-433C-9DF3-55158E07BEAA}"/>
                </c:ext>
              </c:extLst>
            </c:dLbl>
            <c:dLbl>
              <c:idx val="8"/>
              <c:spPr>
                <a:solidFill>
                  <a:sysClr val="window" lastClr="FFFFFF"/>
                </a:solidFill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900">
                      <a:solidFill>
                        <a:schemeClr val="bg1">
                          <a:lumMod val="75000"/>
                        </a:schemeClr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1-4136-433C-9DF3-55158E07BEAA}"/>
                </c:ext>
              </c:extLst>
            </c:dLbl>
            <c:spPr>
              <a:solidFill>
                <a:sysClr val="window" lastClr="FFFFFF"/>
              </a:solidFill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de-DE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numRef>
              <c:f>'Strafr. Nebengesetze - Folie 10'!$A$2:$A$11</c:f>
              <c:numCache>
                <c:formatCode>General</c:formatCode>
                <c:ptCount val="10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  <c:pt idx="9">
                  <c:v>2022</c:v>
                </c:pt>
              </c:numCache>
            </c:numRef>
          </c:cat>
          <c:val>
            <c:numRef>
              <c:f>'Strafr. Nebengesetze - Folie 10'!$C$2:$C$11</c:f>
              <c:numCache>
                <c:formatCode>0.0%</c:formatCode>
                <c:ptCount val="10"/>
                <c:pt idx="0">
                  <c:v>0.95</c:v>
                </c:pt>
                <c:pt idx="1">
                  <c:v>0.95199999999999996</c:v>
                </c:pt>
                <c:pt idx="2">
                  <c:v>0.97199999999999998</c:v>
                </c:pt>
                <c:pt idx="3">
                  <c:v>0.96899999999999997</c:v>
                </c:pt>
                <c:pt idx="4">
                  <c:v>0.95099999999999996</c:v>
                </c:pt>
                <c:pt idx="5">
                  <c:v>0.94799999999999995</c:v>
                </c:pt>
                <c:pt idx="6">
                  <c:v>0.94899999999999995</c:v>
                </c:pt>
                <c:pt idx="7">
                  <c:v>0.94355864959900004</c:v>
                </c:pt>
                <c:pt idx="8">
                  <c:v>0.94579495696799998</c:v>
                </c:pt>
                <c:pt idx="9">
                  <c:v>0.93099999999999994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7942-4AF8-BA25-BAE06AD4F40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9210112"/>
        <c:axId val="49200128"/>
      </c:lineChart>
      <c:catAx>
        <c:axId val="491970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900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de-DE"/>
          </a:p>
        </c:txPr>
        <c:crossAx val="49198592"/>
        <c:crosses val="autoZero"/>
        <c:auto val="1"/>
        <c:lblAlgn val="ctr"/>
        <c:lblOffset val="100"/>
        <c:noMultiLvlLbl val="0"/>
      </c:catAx>
      <c:valAx>
        <c:axId val="49198592"/>
        <c:scaling>
          <c:orientation val="minMax"/>
          <c:max val="20000"/>
        </c:scaling>
        <c:delete val="0"/>
        <c:axPos val="l"/>
        <c:majorGridlines/>
        <c:numFmt formatCode="#,##0" sourceLinked="1"/>
        <c:majorTickMark val="none"/>
        <c:minorTickMark val="none"/>
        <c:tickLblPos val="nextTo"/>
        <c:txPr>
          <a:bodyPr/>
          <a:lstStyle/>
          <a:p>
            <a:pPr>
              <a:defRPr sz="900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de-DE"/>
          </a:p>
        </c:txPr>
        <c:crossAx val="49197056"/>
        <c:crosses val="autoZero"/>
        <c:crossBetween val="between"/>
      </c:valAx>
      <c:valAx>
        <c:axId val="49200128"/>
        <c:scaling>
          <c:orientation val="minMax"/>
          <c:max val="1"/>
          <c:min val="0"/>
        </c:scaling>
        <c:delete val="0"/>
        <c:axPos val="r"/>
        <c:numFmt formatCode="0.0%" sourceLinked="1"/>
        <c:majorTickMark val="out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900">
                <a:solidFill>
                  <a:srgbClr val="002F48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de-DE"/>
          </a:p>
        </c:txPr>
        <c:crossAx val="49210112"/>
        <c:crosses val="max"/>
        <c:crossBetween val="between"/>
      </c:valAx>
      <c:catAx>
        <c:axId val="49210112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49200128"/>
        <c:crosses val="autoZero"/>
        <c:auto val="1"/>
        <c:lblAlgn val="ctr"/>
        <c:lblOffset val="100"/>
        <c:noMultiLvlLbl val="0"/>
      </c:catAx>
    </c:plotArea>
    <c:legend>
      <c:legendPos val="b"/>
      <c:layout/>
      <c:overlay val="0"/>
      <c:txPr>
        <a:bodyPr/>
        <a:lstStyle/>
        <a:p>
          <a:pPr>
            <a:defRPr sz="900">
              <a:latin typeface="Arial" panose="020B0604020202020204" pitchFamily="34" charset="0"/>
              <a:cs typeface="Arial" panose="020B0604020202020204" pitchFamily="34" charset="0"/>
            </a:defRPr>
          </a:pPr>
          <a:endParaRPr lang="de-DE"/>
        </a:p>
      </c:txPr>
    </c:legend>
    <c:plotVisOnly val="1"/>
    <c:dispBlanksAs val="gap"/>
    <c:showDLblsOverMax val="0"/>
  </c:chart>
  <c:txPr>
    <a:bodyPr/>
    <a:lstStyle/>
    <a:p>
      <a:pPr>
        <a:defRPr baseline="0"/>
      </a:pPr>
      <a:endParaRPr lang="de-DE"/>
    </a:p>
  </c:txPr>
  <c:externalData r:id="rId2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1"/>
          <c:order val="0"/>
          <c:tx>
            <c:strRef>
              <c:f>'Cannabis-Delikte Folie 17'!$B$33</c:f>
              <c:strCache>
                <c:ptCount val="1"/>
                <c:pt idx="0">
                  <c:v>Rauschgiftkriminalität</c:v>
                </c:pt>
              </c:strCache>
            </c:strRef>
          </c:tx>
          <c:invertIfNegative val="0"/>
          <c:dLbls>
            <c:dLbl>
              <c:idx val="7"/>
              <c:spPr>
                <a:solidFill>
                  <a:sysClr val="window" lastClr="FFFFFF"/>
                </a:solidFill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900">
                      <a:solidFill>
                        <a:schemeClr val="bg1">
                          <a:lumMod val="75000"/>
                        </a:schemeClr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17-D57C-4E13-BF43-4BD00DF86967}"/>
                </c:ext>
              </c:extLst>
            </c:dLbl>
            <c:dLbl>
              <c:idx val="8"/>
              <c:spPr>
                <a:solidFill>
                  <a:sysClr val="window" lastClr="FFFFFF"/>
                </a:solidFill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900">
                      <a:solidFill>
                        <a:schemeClr val="bg1">
                          <a:lumMod val="75000"/>
                        </a:schemeClr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18-D57C-4E13-BF43-4BD00DF86967}"/>
                </c:ext>
              </c:extLst>
            </c:dLbl>
            <c:spPr>
              <a:solidFill>
                <a:sysClr val="window" lastClr="FFFFFF"/>
              </a:solidFill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de-DE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numRef>
              <c:f>'Cannabis-Delikte Folie 17'!$A$34:$A$43</c:f>
              <c:numCache>
                <c:formatCode>General</c:formatCode>
                <c:ptCount val="10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  <c:pt idx="9">
                  <c:v>2022</c:v>
                </c:pt>
              </c:numCache>
            </c:numRef>
          </c:cat>
          <c:val>
            <c:numRef>
              <c:f>'Cannabis-Delikte Folie 17'!$B$34:$B$43</c:f>
              <c:numCache>
                <c:formatCode>#,##0</c:formatCode>
                <c:ptCount val="10"/>
                <c:pt idx="0">
                  <c:v>3960</c:v>
                </c:pt>
                <c:pt idx="1">
                  <c:v>5031</c:v>
                </c:pt>
                <c:pt idx="2">
                  <c:v>4771</c:v>
                </c:pt>
                <c:pt idx="3">
                  <c:v>5488</c:v>
                </c:pt>
                <c:pt idx="4">
                  <c:v>5973</c:v>
                </c:pt>
                <c:pt idx="5">
                  <c:v>6669</c:v>
                </c:pt>
                <c:pt idx="6">
                  <c:v>8351</c:v>
                </c:pt>
                <c:pt idx="7">
                  <c:v>8739</c:v>
                </c:pt>
                <c:pt idx="8">
                  <c:v>8758</c:v>
                </c:pt>
                <c:pt idx="9">
                  <c:v>8241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57C-4E13-BF43-4BD00DF86967}"/>
            </c:ext>
          </c:extLst>
        </c:ser>
        <c:ser>
          <c:idx val="2"/>
          <c:order val="1"/>
          <c:tx>
            <c:strRef>
              <c:f>'Cannabis-Delikte Folie 17'!$C$33</c:f>
              <c:strCache>
                <c:ptCount val="1"/>
                <c:pt idx="0">
                  <c:v>Cannabis und Zubereitungen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2.9395555623450802E-3"/>
                  <c:y val="0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D57C-4E13-BF43-4BD00DF86967}"/>
                </c:ext>
              </c:extLst>
            </c:dLbl>
            <c:dLbl>
              <c:idx val="1"/>
              <c:layout>
                <c:manualLayout>
                  <c:x val="2.9395555623450802E-3"/>
                  <c:y val="-2.6725589225589227E-3"/>
                </c:manualLayout>
              </c:layout>
              <c:spPr>
                <a:solidFill>
                  <a:sysClr val="window" lastClr="FFFFFF"/>
                </a:solidFill>
                <a:ln>
                  <a:noFill/>
                </a:ln>
                <a:effectLst/>
              </c:spPr>
              <c:txPr>
                <a:bodyPr wrap="square" lIns="0" tIns="19050" rIns="0" bIns="19050" anchor="ctr">
                  <a:spAutoFit/>
                </a:bodyPr>
                <a:lstStyle/>
                <a:p>
                  <a:pPr>
                    <a:defRPr sz="900"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</c:ext>
                <c:ext xmlns:c16="http://schemas.microsoft.com/office/drawing/2014/chart" uri="{C3380CC4-5D6E-409C-BE32-E72D297353CC}">
                  <c16:uniqueId val="{00000002-D57C-4E13-BF43-4BD00DF86967}"/>
                </c:ext>
              </c:extLst>
            </c:dLbl>
            <c:dLbl>
              <c:idx val="2"/>
              <c:layout>
                <c:manualLayout>
                  <c:x val="8.8186666870351867E-3"/>
                  <c:y val="0"/>
                </c:manualLayout>
              </c:layout>
              <c:spPr>
                <a:solidFill>
                  <a:sysClr val="window" lastClr="FFFFFF"/>
                </a:solidFill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900"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D57C-4E13-BF43-4BD00DF86967}"/>
                </c:ext>
              </c:extLst>
            </c:dLbl>
            <c:dLbl>
              <c:idx val="3"/>
              <c:layout>
                <c:manualLayout>
                  <c:x val="2.9395555623450264E-3"/>
                  <c:y val="0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D57C-4E13-BF43-4BD00DF86967}"/>
                </c:ext>
              </c:extLst>
            </c:dLbl>
            <c:dLbl>
              <c:idx val="4"/>
              <c:layout>
                <c:manualLayout>
                  <c:x val="4.4093333435176203E-3"/>
                  <c:y val="2.6725589225589227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D57C-4E13-BF43-4BD00DF86967}"/>
                </c:ext>
              </c:extLst>
            </c:dLbl>
            <c:dLbl>
              <c:idx val="5"/>
              <c:layout>
                <c:manualLayout>
                  <c:x val="5.8791111246900528E-3"/>
                  <c:y val="2.6725589225589227E-3"/>
                </c:manualLayout>
              </c:layout>
              <c:spPr>
                <a:solidFill>
                  <a:sysClr val="window" lastClr="FFFFFF"/>
                </a:solidFill>
                <a:ln>
                  <a:noFill/>
                </a:ln>
                <a:effectLst/>
              </c:spPr>
              <c:txPr>
                <a:bodyPr wrap="square" lIns="0" tIns="19050" rIns="38100" bIns="19050" anchor="ctr">
                  <a:spAutoFit/>
                </a:bodyPr>
                <a:lstStyle/>
                <a:p>
                  <a:pPr>
                    <a:defRPr sz="900"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</c:ext>
                <c:ext xmlns:c16="http://schemas.microsoft.com/office/drawing/2014/chart" uri="{C3380CC4-5D6E-409C-BE32-E72D297353CC}">
                  <c16:uniqueId val="{00000006-D57C-4E13-BF43-4BD00DF86967}"/>
                </c:ext>
              </c:extLst>
            </c:dLbl>
            <c:dLbl>
              <c:idx val="6"/>
              <c:layout>
                <c:manualLayout>
                  <c:x val="7.3488889058627004E-3"/>
                  <c:y val="0"/>
                </c:manualLayout>
              </c:layout>
              <c:spPr>
                <a:solidFill>
                  <a:sysClr val="window" lastClr="FFFFFF"/>
                </a:solidFill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900"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D57C-4E13-BF43-4BD00DF86967}"/>
                </c:ext>
              </c:extLst>
            </c:dLbl>
            <c:dLbl>
              <c:idx val="7"/>
              <c:layout>
                <c:manualLayout>
                  <c:x val="2.9395555623450802E-3"/>
                  <c:y val="2.6725589225589227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900">
                      <a:solidFill>
                        <a:schemeClr val="bg1">
                          <a:lumMod val="75000"/>
                        </a:schemeClr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D57C-4E13-BF43-4BD00DF86967}"/>
                </c:ext>
              </c:extLst>
            </c:dLbl>
            <c:dLbl>
              <c:idx val="8"/>
              <c:layout>
                <c:manualLayout>
                  <c:x val="7.3488889058627004E-3"/>
                  <c:y val="8.0176767676767673E-3"/>
                </c:manualLayout>
              </c:layout>
              <c:spPr>
                <a:solidFill>
                  <a:sysClr val="window" lastClr="FFFFFF"/>
                </a:solidFill>
                <a:ln>
                  <a:noFill/>
                </a:ln>
                <a:effectLst/>
              </c:spPr>
              <c:txPr>
                <a:bodyPr wrap="square" lIns="0" tIns="19050" rIns="38100" bIns="19050" anchor="ctr">
                  <a:spAutoFit/>
                </a:bodyPr>
                <a:lstStyle/>
                <a:p>
                  <a:pPr>
                    <a:defRPr sz="900">
                      <a:solidFill>
                        <a:schemeClr val="bg1">
                          <a:lumMod val="75000"/>
                        </a:schemeClr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</c:ext>
                <c:ext xmlns:c16="http://schemas.microsoft.com/office/drawing/2014/chart" uri="{C3380CC4-5D6E-409C-BE32-E72D297353CC}">
                  <c16:uniqueId val="{00000009-D57C-4E13-BF43-4BD00DF86967}"/>
                </c:ext>
              </c:extLst>
            </c:dLbl>
            <c:dLbl>
              <c:idx val="9"/>
              <c:layout>
                <c:manualLayout>
                  <c:x val="5.8791111246901603E-3"/>
                  <c:y val="-2.6725589225589717E-3"/>
                </c:manualLayout>
              </c:layout>
              <c:spPr>
                <a:solidFill>
                  <a:sysClr val="window" lastClr="FFFFFF"/>
                </a:solidFill>
                <a:ln>
                  <a:noFill/>
                </a:ln>
                <a:effectLst/>
              </c:spPr>
              <c:txPr>
                <a:bodyPr wrap="square" lIns="0" tIns="19050" rIns="38100" bIns="19050" anchor="ctr">
                  <a:spAutoFit/>
                </a:bodyPr>
                <a:lstStyle/>
                <a:p>
                  <a:pPr>
                    <a:defRPr sz="900"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</c:ext>
                <c:ext xmlns:c16="http://schemas.microsoft.com/office/drawing/2014/chart" uri="{C3380CC4-5D6E-409C-BE32-E72D297353CC}">
                  <c16:uniqueId val="{0000000A-D57C-4E13-BF43-4BD00DF8696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de-DE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numRef>
              <c:f>'Cannabis-Delikte Folie 17'!$A$34:$A$43</c:f>
              <c:numCache>
                <c:formatCode>General</c:formatCode>
                <c:ptCount val="10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  <c:pt idx="9">
                  <c:v>2022</c:v>
                </c:pt>
              </c:numCache>
            </c:numRef>
          </c:cat>
          <c:val>
            <c:numRef>
              <c:f>'Cannabis-Delikte Folie 17'!$C$34:$C$43</c:f>
              <c:numCache>
                <c:formatCode>#,##0</c:formatCode>
                <c:ptCount val="10"/>
                <c:pt idx="0">
                  <c:v>2194</c:v>
                </c:pt>
                <c:pt idx="1">
                  <c:v>2654</c:v>
                </c:pt>
                <c:pt idx="2">
                  <c:v>2657</c:v>
                </c:pt>
                <c:pt idx="3">
                  <c:v>2947</c:v>
                </c:pt>
                <c:pt idx="4">
                  <c:v>3436</c:v>
                </c:pt>
                <c:pt idx="5">
                  <c:v>3812</c:v>
                </c:pt>
                <c:pt idx="6">
                  <c:v>4679</c:v>
                </c:pt>
                <c:pt idx="7">
                  <c:v>5058</c:v>
                </c:pt>
                <c:pt idx="8">
                  <c:v>4702</c:v>
                </c:pt>
                <c:pt idx="9">
                  <c:v>4567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B-D57C-4E13-BF43-4BD00DF86967}"/>
            </c:ext>
          </c:extLst>
        </c:ser>
        <c:ser>
          <c:idx val="3"/>
          <c:order val="2"/>
          <c:tx>
            <c:strRef>
              <c:f>'Cannabis-Delikte Folie 17'!$D$33</c:f>
              <c:strCache>
                <c:ptCount val="1"/>
                <c:pt idx="0">
                  <c:v>allg. Verstöße Cannabis (konsumnahe Delikte)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8.8186666870352405E-3"/>
                  <c:y val="8.0176767676767673E-3"/>
                </c:manualLayout>
              </c:layout>
              <c:spPr>
                <a:solidFill>
                  <a:sysClr val="window" lastClr="FFFFFF"/>
                </a:solidFill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900"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D57C-4E13-BF43-4BD00DF86967}"/>
                </c:ext>
              </c:extLst>
            </c:dLbl>
            <c:dLbl>
              <c:idx val="1"/>
              <c:layout>
                <c:manualLayout>
                  <c:x val="2.9395555623450802E-3"/>
                  <c:y val="-9.7992695140517524E-17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D57C-4E13-BF43-4BD00DF86967}"/>
                </c:ext>
              </c:extLst>
            </c:dLbl>
            <c:dLbl>
              <c:idx val="2"/>
              <c:layout>
                <c:manualLayout>
                  <c:x val="5.8791111246901603E-3"/>
                  <c:y val="1.0690235690235691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D57C-4E13-BF43-4BD00DF86967}"/>
                </c:ext>
              </c:extLst>
            </c:dLbl>
            <c:dLbl>
              <c:idx val="3"/>
              <c:layout>
                <c:manualLayout>
                  <c:x val="5.8791111246901066E-3"/>
                  <c:y val="1.0690235690235691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D57C-4E13-BF43-4BD00DF86967}"/>
                </c:ext>
              </c:extLst>
            </c:dLbl>
            <c:dLbl>
              <c:idx val="4"/>
              <c:layout>
                <c:manualLayout>
                  <c:x val="7.3488889058625929E-3"/>
                  <c:y val="8.0176767676767673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D57C-4E13-BF43-4BD00DF86967}"/>
                </c:ext>
              </c:extLst>
            </c:dLbl>
            <c:dLbl>
              <c:idx val="5"/>
              <c:layout>
                <c:manualLayout>
                  <c:x val="2.9395555623450802E-3"/>
                  <c:y val="1.0690235690235691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D57C-4E13-BF43-4BD00DF86967}"/>
                </c:ext>
              </c:extLst>
            </c:dLbl>
            <c:dLbl>
              <c:idx val="6"/>
              <c:layout>
                <c:manualLayout>
                  <c:x val="5.8791111246900528E-3"/>
                  <c:y val="8.0176767676767187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2-D57C-4E13-BF43-4BD00DF86967}"/>
                </c:ext>
              </c:extLst>
            </c:dLbl>
            <c:dLbl>
              <c:idx val="7"/>
              <c:layout>
                <c:manualLayout>
                  <c:x val="7.3488889058625929E-3"/>
                  <c:y val="8.0176767676766701E-3"/>
                </c:manualLayout>
              </c:layout>
              <c:spPr>
                <a:solidFill>
                  <a:sysClr val="window" lastClr="FFFFFF"/>
                </a:solidFill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900">
                      <a:solidFill>
                        <a:schemeClr val="bg1">
                          <a:lumMod val="75000"/>
                        </a:schemeClr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3-D57C-4E13-BF43-4BD00DF86967}"/>
                </c:ext>
              </c:extLst>
            </c:dLbl>
            <c:dLbl>
              <c:idx val="8"/>
              <c:layout>
                <c:manualLayout>
                  <c:x val="4.4093333435175127E-3"/>
                  <c:y val="1.3362794612794516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900">
                      <a:solidFill>
                        <a:schemeClr val="bg1">
                          <a:lumMod val="75000"/>
                        </a:schemeClr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4-D57C-4E13-BF43-4BD00DF86967}"/>
                </c:ext>
              </c:extLst>
            </c:dLbl>
            <c:dLbl>
              <c:idx val="9"/>
              <c:layout>
                <c:manualLayout>
                  <c:x val="2.9395555623448646E-3"/>
                  <c:y val="1.0690235690235691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5-D57C-4E13-BF43-4BD00DF8696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de-DE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numRef>
              <c:f>'Cannabis-Delikte Folie 17'!$A$34:$A$43</c:f>
              <c:numCache>
                <c:formatCode>General</c:formatCode>
                <c:ptCount val="10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  <c:pt idx="9">
                  <c:v>2022</c:v>
                </c:pt>
              </c:numCache>
            </c:numRef>
          </c:cat>
          <c:val>
            <c:numRef>
              <c:f>'Cannabis-Delikte Folie 17'!$D$34:$D$43</c:f>
              <c:numCache>
                <c:formatCode>#,##0</c:formatCode>
                <c:ptCount val="10"/>
                <c:pt idx="0">
                  <c:v>1882</c:v>
                </c:pt>
                <c:pt idx="1">
                  <c:v>2354</c:v>
                </c:pt>
                <c:pt idx="2">
                  <c:v>2395</c:v>
                </c:pt>
                <c:pt idx="3">
                  <c:v>2663</c:v>
                </c:pt>
                <c:pt idx="4">
                  <c:v>3113</c:v>
                </c:pt>
                <c:pt idx="5">
                  <c:v>3472</c:v>
                </c:pt>
                <c:pt idx="6">
                  <c:v>4285</c:v>
                </c:pt>
                <c:pt idx="7">
                  <c:v>4691</c:v>
                </c:pt>
                <c:pt idx="8">
                  <c:v>4285</c:v>
                </c:pt>
                <c:pt idx="9">
                  <c:v>4161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6-D57C-4E13-BF43-4BD00DF8696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-25"/>
        <c:axId val="49197056"/>
        <c:axId val="49198592"/>
      </c:barChart>
      <c:catAx>
        <c:axId val="491970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900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de-DE"/>
          </a:p>
        </c:txPr>
        <c:crossAx val="49198592"/>
        <c:crosses val="autoZero"/>
        <c:auto val="1"/>
        <c:lblAlgn val="ctr"/>
        <c:lblOffset val="100"/>
        <c:noMultiLvlLbl val="0"/>
      </c:catAx>
      <c:valAx>
        <c:axId val="49198592"/>
        <c:scaling>
          <c:orientation val="minMax"/>
          <c:max val="9000"/>
        </c:scaling>
        <c:delete val="0"/>
        <c:axPos val="l"/>
        <c:majorGridlines/>
        <c:numFmt formatCode="#,##0" sourceLinked="1"/>
        <c:majorTickMark val="none"/>
        <c:minorTickMark val="none"/>
        <c:tickLblPos val="nextTo"/>
        <c:txPr>
          <a:bodyPr/>
          <a:lstStyle/>
          <a:p>
            <a:pPr>
              <a:defRPr sz="900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de-DE"/>
          </a:p>
        </c:txPr>
        <c:crossAx val="49197056"/>
        <c:crosses val="autoZero"/>
        <c:crossBetween val="between"/>
      </c:valAx>
    </c:plotArea>
    <c:legend>
      <c:legendPos val="b"/>
      <c:overlay val="0"/>
      <c:txPr>
        <a:bodyPr/>
        <a:lstStyle/>
        <a:p>
          <a:pPr>
            <a:defRPr sz="900">
              <a:latin typeface="Arial" panose="020B0604020202020204" pitchFamily="34" charset="0"/>
              <a:cs typeface="Arial" panose="020B0604020202020204" pitchFamily="34" charset="0"/>
            </a:defRPr>
          </a:pPr>
          <a:endParaRPr lang="de-DE"/>
        </a:p>
      </c:txPr>
    </c:legend>
    <c:plotVisOnly val="1"/>
    <c:dispBlanksAs val="gap"/>
    <c:showDLblsOverMax val="0"/>
  </c:chart>
  <c:txPr>
    <a:bodyPr/>
    <a:lstStyle/>
    <a:p>
      <a:pPr>
        <a:defRPr baseline="0"/>
      </a:pPr>
      <a:endParaRPr lang="de-DE"/>
    </a:p>
  </c:txPr>
  <c:externalData r:id="rId2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1"/>
          <c:order val="0"/>
          <c:tx>
            <c:strRef>
              <c:f>'TV ohne 725 - Folie 12'!$B$1</c:f>
              <c:strCache>
                <c:ptCount val="1"/>
                <c:pt idx="0">
                  <c:v>Tatverdächtige</c:v>
                </c:pt>
              </c:strCache>
            </c:strRef>
          </c:tx>
          <c:invertIfNegative val="0"/>
          <c:dLbls>
            <c:dLbl>
              <c:idx val="7"/>
              <c:spPr>
                <a:solidFill>
                  <a:sysClr val="window" lastClr="FFFFFF"/>
                </a:solidFill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900">
                      <a:solidFill>
                        <a:schemeClr val="bg1">
                          <a:lumMod val="75000"/>
                        </a:schemeClr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2-28C5-416F-9590-6BE4DDFE287C}"/>
                </c:ext>
              </c:extLst>
            </c:dLbl>
            <c:dLbl>
              <c:idx val="8"/>
              <c:spPr>
                <a:solidFill>
                  <a:sysClr val="window" lastClr="FFFFFF"/>
                </a:solidFill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900">
                      <a:solidFill>
                        <a:schemeClr val="bg1">
                          <a:lumMod val="75000"/>
                        </a:schemeClr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3-28C5-416F-9590-6BE4DDFE287C}"/>
                </c:ext>
              </c:extLst>
            </c:dLbl>
            <c:spPr>
              <a:solidFill>
                <a:sysClr val="window" lastClr="FFFFFF"/>
              </a:solidFill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de-D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numRef>
              <c:f>'TV ohne 725 - Folie 12'!$A$2:$A$11</c:f>
              <c:numCache>
                <c:formatCode>General</c:formatCode>
                <c:ptCount val="10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  <c:pt idx="9">
                  <c:v>2022</c:v>
                </c:pt>
              </c:numCache>
            </c:numRef>
          </c:cat>
          <c:val>
            <c:numRef>
              <c:f>'TV ohne 725 - Folie 12'!$B$2:$B$11</c:f>
              <c:numCache>
                <c:formatCode>#,##0</c:formatCode>
                <c:ptCount val="10"/>
                <c:pt idx="0">
                  <c:v>44455</c:v>
                </c:pt>
                <c:pt idx="1">
                  <c:v>45088</c:v>
                </c:pt>
                <c:pt idx="2">
                  <c:v>42374</c:v>
                </c:pt>
                <c:pt idx="3">
                  <c:v>44450</c:v>
                </c:pt>
                <c:pt idx="4">
                  <c:v>43431</c:v>
                </c:pt>
                <c:pt idx="5">
                  <c:v>42112</c:v>
                </c:pt>
                <c:pt idx="6">
                  <c:v>42722</c:v>
                </c:pt>
                <c:pt idx="7">
                  <c:v>40363</c:v>
                </c:pt>
                <c:pt idx="8">
                  <c:v>40548</c:v>
                </c:pt>
                <c:pt idx="9">
                  <c:v>43228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495-49C7-9A6D-5ADCF2112921}"/>
            </c:ext>
          </c:extLst>
        </c:ser>
        <c:ser>
          <c:idx val="0"/>
          <c:order val="1"/>
          <c:tx>
            <c:strRef>
              <c:f>'TV ohne 725 - Folie 12'!$C$1</c:f>
              <c:strCache>
                <c:ptCount val="1"/>
                <c:pt idx="0">
                  <c:v>davon nichtdt. TV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7.3488889058626874E-3"/>
                  <c:y val="2.6725589225589227E-3"/>
                </c:manualLayout>
              </c:layout>
              <c:spPr>
                <a:solidFill>
                  <a:sysClr val="window" lastClr="FFFFFF"/>
                </a:solidFill>
                <a:ln>
                  <a:noFill/>
                </a:ln>
                <a:effectLst/>
              </c:spPr>
              <c:txPr>
                <a:bodyPr wrap="square" lIns="25200" tIns="19050" rIns="38100" bIns="19050" anchor="ctr">
                  <a:spAutoFit/>
                </a:bodyPr>
                <a:lstStyle/>
                <a:p>
                  <a:pPr>
                    <a:defRPr sz="900"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/>
                </c:ext>
                <c:ext xmlns:c16="http://schemas.microsoft.com/office/drawing/2014/chart" uri="{C3380CC4-5D6E-409C-BE32-E72D297353CC}">
                  <c16:uniqueId val="{00000000-78DE-40C8-8152-9B53EB59B43C}"/>
                </c:ext>
              </c:extLst>
            </c:dLbl>
            <c:dLbl>
              <c:idx val="1"/>
              <c:layout>
                <c:manualLayout>
                  <c:x val="7.3488889058626735E-3"/>
                  <c:y val="-2.6725589225588247E-3"/>
                </c:manualLayout>
              </c:layout>
              <c:spPr>
                <a:solidFill>
                  <a:sysClr val="window" lastClr="FFFFFF"/>
                </a:solidFill>
                <a:ln>
                  <a:noFill/>
                </a:ln>
                <a:effectLst/>
              </c:spPr>
              <c:txPr>
                <a:bodyPr wrap="square" lIns="18000" tIns="19050" rIns="38100" bIns="19050" anchor="ctr">
                  <a:spAutoFit/>
                </a:bodyPr>
                <a:lstStyle/>
                <a:p>
                  <a:pPr>
                    <a:defRPr sz="900"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/>
                </c:ext>
                <c:ext xmlns:c16="http://schemas.microsoft.com/office/drawing/2014/chart" uri="{C3380CC4-5D6E-409C-BE32-E72D297353CC}">
                  <c16:uniqueId val="{00000001-78DE-40C8-8152-9B53EB59B43C}"/>
                </c:ext>
              </c:extLst>
            </c:dLbl>
            <c:dLbl>
              <c:idx val="2"/>
              <c:layout>
                <c:manualLayout>
                  <c:x val="1.0288444468207781E-2"/>
                  <c:y val="-2.6725589225589227E-3"/>
                </c:manualLayout>
              </c:layout>
              <c:spPr>
                <a:solidFill>
                  <a:sysClr val="window" lastClr="FFFFFF"/>
                </a:solidFill>
                <a:ln>
                  <a:noFill/>
                </a:ln>
                <a:effectLst/>
              </c:spPr>
              <c:txPr>
                <a:bodyPr wrap="square" lIns="0" tIns="19050" rIns="38100" bIns="19050" anchor="ctr">
                  <a:spAutoFit/>
                </a:bodyPr>
                <a:lstStyle/>
                <a:p>
                  <a:pPr>
                    <a:defRPr sz="900"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/>
                </c:ext>
                <c:ext xmlns:c16="http://schemas.microsoft.com/office/drawing/2014/chart" uri="{C3380CC4-5D6E-409C-BE32-E72D297353CC}">
                  <c16:uniqueId val="{00000002-78DE-40C8-8152-9B53EB59B43C}"/>
                </c:ext>
              </c:extLst>
            </c:dLbl>
            <c:dLbl>
              <c:idx val="3"/>
              <c:layout>
                <c:manualLayout>
                  <c:x val="1.4697777811725401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78DE-40C8-8152-9B53EB59B43C}"/>
                </c:ext>
              </c:extLst>
            </c:dLbl>
            <c:dLbl>
              <c:idx val="4"/>
              <c:layout>
                <c:manualLayout>
                  <c:x val="1.3228000030552861E-2"/>
                  <c:y val="5.345117845117747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78DE-40C8-8152-9B53EB59B43C}"/>
                </c:ext>
              </c:extLst>
            </c:dLbl>
            <c:dLbl>
              <c:idx val="5"/>
              <c:layout>
                <c:manualLayout>
                  <c:x val="1.1758222249380321E-2"/>
                  <c:y val="5.345117845117747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78DE-40C8-8152-9B53EB59B43C}"/>
                </c:ext>
              </c:extLst>
            </c:dLbl>
            <c:dLbl>
              <c:idx val="6"/>
              <c:layout>
                <c:manualLayout>
                  <c:x val="1.0288444468207781E-2"/>
                  <c:y val="5.345117845117747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6-78DE-40C8-8152-9B53EB59B43C}"/>
                </c:ext>
              </c:extLst>
            </c:dLbl>
            <c:dLbl>
              <c:idx val="7"/>
              <c:layout>
                <c:manualLayout>
                  <c:x val="1.0288444468207781E-2"/>
                  <c:y val="8.0176767676766701E-3"/>
                </c:manualLayout>
              </c:layout>
              <c:spPr>
                <a:solidFill>
                  <a:sysClr val="window" lastClr="FFFFFF"/>
                </a:solidFill>
                <a:ln>
                  <a:noFill/>
                </a:ln>
                <a:effectLst/>
              </c:spPr>
              <c:txPr>
                <a:bodyPr wrap="square" lIns="39600" tIns="19050" rIns="38100" bIns="19050" anchor="ctr">
                  <a:spAutoFit/>
                </a:bodyPr>
                <a:lstStyle/>
                <a:p>
                  <a:pPr>
                    <a:defRPr sz="900">
                      <a:solidFill>
                        <a:schemeClr val="bg1">
                          <a:lumMod val="75000"/>
                        </a:schemeClr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/>
                </c:ext>
                <c:ext xmlns:c16="http://schemas.microsoft.com/office/drawing/2014/chart" uri="{C3380CC4-5D6E-409C-BE32-E72D297353CC}">
                  <c16:uniqueId val="{00000000-28C5-416F-9590-6BE4DDFE287C}"/>
                </c:ext>
              </c:extLst>
            </c:dLbl>
            <c:dLbl>
              <c:idx val="8"/>
              <c:layout>
                <c:manualLayout>
                  <c:x val="1.0288444468207888E-2"/>
                  <c:y val="8.0176767676767673E-3"/>
                </c:manualLayout>
              </c:layout>
              <c:spPr>
                <a:solidFill>
                  <a:sysClr val="window" lastClr="FFFFFF"/>
                </a:solidFill>
                <a:ln>
                  <a:noFill/>
                </a:ln>
                <a:effectLst/>
              </c:spPr>
              <c:txPr>
                <a:bodyPr wrap="square" lIns="39600" tIns="19050" rIns="38100" bIns="19050" anchor="ctr">
                  <a:spAutoFit/>
                </a:bodyPr>
                <a:lstStyle/>
                <a:p>
                  <a:pPr>
                    <a:defRPr sz="900">
                      <a:solidFill>
                        <a:schemeClr val="bg1">
                          <a:lumMod val="75000"/>
                        </a:schemeClr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/>
                </c:ext>
                <c:ext xmlns:c16="http://schemas.microsoft.com/office/drawing/2014/chart" uri="{C3380CC4-5D6E-409C-BE32-E72D297353CC}">
                  <c16:uniqueId val="{00000001-28C5-416F-9590-6BE4DDFE287C}"/>
                </c:ext>
              </c:extLst>
            </c:dLbl>
            <c:dLbl>
              <c:idx val="9"/>
              <c:layout>
                <c:manualLayout>
                  <c:x val="8.8186666870353481E-3"/>
                  <c:y val="-9.7992695140517524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7-78DE-40C8-8152-9B53EB59B43C}"/>
                </c:ext>
              </c:extLst>
            </c:dLbl>
            <c:spPr>
              <a:solidFill>
                <a:sysClr val="window" lastClr="FFFFFF"/>
              </a:solidFill>
              <a:ln>
                <a:noFill/>
              </a:ln>
              <a:effectLst/>
            </c:spPr>
            <c:txPr>
              <a:bodyPr wrap="square" lIns="39600" tIns="19050" rIns="38100" bIns="19050" anchor="ctr">
                <a:spAutoFit/>
              </a:bodyPr>
              <a:lstStyle/>
              <a:p>
                <a:pPr>
                  <a:defRPr sz="900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de-D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showLeaderLines val="1"/>
              </c:ext>
            </c:extLst>
          </c:dLbls>
          <c:cat>
            <c:numRef>
              <c:f>'TV ohne 725 - Folie 12'!$A$2:$A$11</c:f>
              <c:numCache>
                <c:formatCode>General</c:formatCode>
                <c:ptCount val="10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  <c:pt idx="9">
                  <c:v>2022</c:v>
                </c:pt>
              </c:numCache>
            </c:numRef>
          </c:cat>
          <c:val>
            <c:numRef>
              <c:f>'TV ohne 725 - Folie 12'!$C$2:$C$11</c:f>
              <c:numCache>
                <c:formatCode>#,##0</c:formatCode>
                <c:ptCount val="10"/>
                <c:pt idx="0">
                  <c:v>3165</c:v>
                </c:pt>
                <c:pt idx="1">
                  <c:v>3691</c:v>
                </c:pt>
                <c:pt idx="2">
                  <c:v>4491</c:v>
                </c:pt>
                <c:pt idx="3">
                  <c:v>5662</c:v>
                </c:pt>
                <c:pt idx="4">
                  <c:v>5965</c:v>
                </c:pt>
                <c:pt idx="5">
                  <c:v>6034</c:v>
                </c:pt>
                <c:pt idx="6">
                  <c:v>6089</c:v>
                </c:pt>
                <c:pt idx="7">
                  <c:v>5258</c:v>
                </c:pt>
                <c:pt idx="8">
                  <c:v>5297</c:v>
                </c:pt>
                <c:pt idx="9">
                  <c:v>6539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495-49C7-9A6D-5ADCF211292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55974528"/>
        <c:axId val="55977088"/>
      </c:barChart>
      <c:catAx>
        <c:axId val="559745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900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de-DE"/>
          </a:p>
        </c:txPr>
        <c:crossAx val="55977088"/>
        <c:crosses val="autoZero"/>
        <c:auto val="1"/>
        <c:lblAlgn val="ctr"/>
        <c:lblOffset val="100"/>
        <c:noMultiLvlLbl val="0"/>
      </c:catAx>
      <c:valAx>
        <c:axId val="55977088"/>
        <c:scaling>
          <c:orientation val="minMax"/>
        </c:scaling>
        <c:delete val="0"/>
        <c:axPos val="l"/>
        <c:majorGridlines/>
        <c:numFmt formatCode="#,##0" sourceLinked="1"/>
        <c:majorTickMark val="none"/>
        <c:minorTickMark val="none"/>
        <c:tickLblPos val="nextTo"/>
        <c:txPr>
          <a:bodyPr/>
          <a:lstStyle/>
          <a:p>
            <a:pPr>
              <a:defRPr sz="900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de-DE"/>
          </a:p>
        </c:txPr>
        <c:crossAx val="55974528"/>
        <c:crosses val="autoZero"/>
        <c:crossBetween val="between"/>
      </c:valAx>
    </c:plotArea>
    <c:legend>
      <c:legendPos val="b"/>
      <c:layout/>
      <c:overlay val="0"/>
      <c:txPr>
        <a:bodyPr/>
        <a:lstStyle/>
        <a:p>
          <a:pPr>
            <a:defRPr sz="900">
              <a:latin typeface="Arial" panose="020B0604020202020204" pitchFamily="34" charset="0"/>
              <a:cs typeface="Arial" panose="020B0604020202020204" pitchFamily="34" charset="0"/>
            </a:defRPr>
          </a:pPr>
          <a:endParaRPr lang="de-DE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Tabelle1!$B$89</c:f>
              <c:strCache>
                <c:ptCount val="1"/>
                <c:pt idx="0">
                  <c:v>erfasste Fälle</c:v>
                </c:pt>
              </c:strCache>
            </c:strRef>
          </c:tx>
          <c:spPr>
            <a:ln>
              <a:solidFill>
                <a:srgbClr val="287DA8">
                  <a:lumMod val="75000"/>
                </a:srgbClr>
              </a:solidFill>
            </a:ln>
          </c:spPr>
          <c:marker>
            <c:symbol val="diamond"/>
            <c:size val="9"/>
            <c:spPr>
              <a:solidFill>
                <a:srgbClr val="287DA8">
                  <a:lumMod val="75000"/>
                </a:srgbClr>
              </a:solidFill>
              <a:ln>
                <a:solidFill>
                  <a:srgbClr val="287DA8">
                    <a:lumMod val="75000"/>
                  </a:srgbClr>
                </a:solidFill>
              </a:ln>
            </c:spPr>
          </c:marker>
          <c:dLbls>
            <c:spPr>
              <a:solidFill>
                <a:schemeClr val="bg1"/>
              </a:solidFill>
            </c:sp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Tabelle1!$A$90:$A$99</c:f>
              <c:numCache>
                <c:formatCode>General</c:formatCode>
                <c:ptCount val="10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  <c:pt idx="9">
                  <c:v>2022</c:v>
                </c:pt>
              </c:numCache>
            </c:numRef>
          </c:cat>
          <c:val>
            <c:numRef>
              <c:f>Tabelle1!$B$90:$B$99</c:f>
              <c:numCache>
                <c:formatCode>#,##0</c:formatCode>
                <c:ptCount val="10"/>
                <c:pt idx="0">
                  <c:v>1108</c:v>
                </c:pt>
                <c:pt idx="1">
                  <c:v>1001</c:v>
                </c:pt>
                <c:pt idx="2">
                  <c:v>1259</c:v>
                </c:pt>
                <c:pt idx="3">
                  <c:v>1762</c:v>
                </c:pt>
                <c:pt idx="4">
                  <c:v>1417</c:v>
                </c:pt>
                <c:pt idx="5">
                  <c:v>1288</c:v>
                </c:pt>
                <c:pt idx="6">
                  <c:v>1425</c:v>
                </c:pt>
                <c:pt idx="7">
                  <c:v>1386</c:v>
                </c:pt>
                <c:pt idx="8">
                  <c:v>1736</c:v>
                </c:pt>
                <c:pt idx="9">
                  <c:v>2070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0-9C78-44A7-8BCC-56BA9406D87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2300672"/>
        <c:axId val="102388480"/>
      </c:lineChart>
      <c:lineChart>
        <c:grouping val="standard"/>
        <c:varyColors val="0"/>
        <c:ser>
          <c:idx val="1"/>
          <c:order val="1"/>
          <c:tx>
            <c:strRef>
              <c:f>Tabelle1!$C$89</c:f>
              <c:strCache>
                <c:ptCount val="1"/>
                <c:pt idx="0">
                  <c:v>AQ</c:v>
                </c:pt>
              </c:strCache>
            </c:strRef>
          </c:tx>
          <c:spPr>
            <a:ln>
              <a:solidFill>
                <a:srgbClr val="8FAED1"/>
              </a:solidFill>
            </a:ln>
          </c:spPr>
          <c:marker>
            <c:spPr>
              <a:solidFill>
                <a:srgbClr val="8FAED1"/>
              </a:solidFill>
              <a:ln w="9525">
                <a:solidFill>
                  <a:srgbClr val="8FAED1"/>
                </a:solidFill>
              </a:ln>
            </c:spPr>
          </c:marker>
          <c:dLbls>
            <c:spPr>
              <a:solidFill>
                <a:srgbClr val="FFFFFF"/>
              </a:solidFill>
            </c:sp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Tabelle1!$A$90:$A$99</c:f>
              <c:numCache>
                <c:formatCode>General</c:formatCode>
                <c:ptCount val="10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  <c:pt idx="9">
                  <c:v>2022</c:v>
                </c:pt>
              </c:numCache>
            </c:numRef>
          </c:cat>
          <c:val>
            <c:numRef>
              <c:f>Tabelle1!$C$90:$C$99</c:f>
              <c:numCache>
                <c:formatCode>0.0%</c:formatCode>
                <c:ptCount val="10"/>
                <c:pt idx="0">
                  <c:v>0.38900000000000001</c:v>
                </c:pt>
                <c:pt idx="1">
                  <c:v>0.48</c:v>
                </c:pt>
                <c:pt idx="2">
                  <c:v>0.53300000000000003</c:v>
                </c:pt>
                <c:pt idx="3">
                  <c:v>0.43099999999999999</c:v>
                </c:pt>
                <c:pt idx="4">
                  <c:v>0.47199999999999998</c:v>
                </c:pt>
                <c:pt idx="5">
                  <c:v>0.49299999999999999</c:v>
                </c:pt>
                <c:pt idx="6">
                  <c:v>0.44600000000000001</c:v>
                </c:pt>
                <c:pt idx="7">
                  <c:v>0.51100000000000001</c:v>
                </c:pt>
                <c:pt idx="8">
                  <c:v>0.49199999999999999</c:v>
                </c:pt>
                <c:pt idx="9">
                  <c:v>0.52100000000000002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9C78-44A7-8BCC-56BA9406D87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2629376"/>
        <c:axId val="102390016"/>
      </c:lineChart>
      <c:catAx>
        <c:axId val="10230067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/>
        </c:spPr>
        <c:crossAx val="102388480"/>
        <c:crosses val="autoZero"/>
        <c:auto val="1"/>
        <c:lblAlgn val="ctr"/>
        <c:lblOffset val="100"/>
        <c:noMultiLvlLbl val="0"/>
      </c:catAx>
      <c:valAx>
        <c:axId val="102388480"/>
        <c:scaling>
          <c:orientation val="minMax"/>
        </c:scaling>
        <c:delete val="0"/>
        <c:axPos val="l"/>
        <c:majorGridlines/>
        <c:numFmt formatCode="#,##0" sourceLinked="1"/>
        <c:majorTickMark val="out"/>
        <c:minorTickMark val="none"/>
        <c:tickLblPos val="nextTo"/>
        <c:spPr>
          <a:ln/>
        </c:spPr>
        <c:crossAx val="102300672"/>
        <c:crosses val="autoZero"/>
        <c:crossBetween val="between"/>
      </c:valAx>
      <c:valAx>
        <c:axId val="102390016"/>
        <c:scaling>
          <c:orientation val="minMax"/>
          <c:max val="1.2"/>
          <c:min val="0"/>
        </c:scaling>
        <c:delete val="0"/>
        <c:axPos val="r"/>
        <c:numFmt formatCode="0.0%" sourceLinked="1"/>
        <c:majorTickMark val="out"/>
        <c:minorTickMark val="none"/>
        <c:tickLblPos val="nextTo"/>
        <c:spPr>
          <a:ln>
            <a:noFill/>
          </a:ln>
        </c:spPr>
        <c:crossAx val="102629376"/>
        <c:crosses val="max"/>
        <c:crossBetween val="between"/>
      </c:valAx>
      <c:catAx>
        <c:axId val="102629376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02390016"/>
        <c:crosses val="autoZero"/>
        <c:auto val="1"/>
        <c:lblAlgn val="ctr"/>
        <c:lblOffset val="100"/>
        <c:noMultiLvlLbl val="0"/>
      </c:catAx>
    </c:plotArea>
    <c:legend>
      <c:legendPos val="b"/>
      <c:overlay val="0"/>
    </c:legend>
    <c:plotVisOnly val="1"/>
    <c:dispBlanksAs val="gap"/>
    <c:showDLblsOverMax val="0"/>
  </c:chart>
  <c:txPr>
    <a:bodyPr/>
    <a:lstStyle/>
    <a:p>
      <a:pPr>
        <a:defRPr sz="900">
          <a:latin typeface="Arial" panose="020B0604020202020204" pitchFamily="34" charset="0"/>
          <a:cs typeface="Arial" panose="020B0604020202020204" pitchFamily="34" charset="0"/>
        </a:defRPr>
      </a:pPr>
      <a:endParaRPr lang="de-DE"/>
    </a:p>
  </c:txPr>
  <c:externalData r:id="rId2">
    <c:autoUpdate val="0"/>
  </c:externalData>
  <c:userShapes r:id="rId3"/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5.5891059997165066E-2"/>
          <c:y val="4.2217919892066774E-2"/>
          <c:w val="0.89231536534254818"/>
          <c:h val="0.90076728551608543"/>
        </c:manualLayout>
      </c:layout>
      <c:barChart>
        <c:barDir val="col"/>
        <c:grouping val="clustered"/>
        <c:varyColors val="0"/>
        <c:ser>
          <c:idx val="1"/>
          <c:order val="0"/>
          <c:tx>
            <c:strRef>
              <c:f>Tabelle1!$B$60</c:f>
              <c:strCache>
                <c:ptCount val="1"/>
                <c:pt idx="0">
                  <c:v>2021</c:v>
                </c:pt>
              </c:strCache>
            </c:strRef>
          </c:tx>
          <c:spPr>
            <a:solidFill>
              <a:srgbClr val="A3C2D7">
                <a:lumMod val="75000"/>
              </a:srgbClr>
            </a:solidFill>
          </c:spPr>
          <c:invertIfNegative val="0"/>
          <c:dLbls>
            <c:spPr>
              <a:solidFill>
                <a:schemeClr val="bg1"/>
              </a:solidFill>
            </c:spPr>
            <c:txPr>
              <a:bodyPr/>
              <a:lstStyle/>
              <a:p>
                <a:pPr>
                  <a:defRPr sz="900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de-DE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Tabelle1!$A$61:$A$65</c:f>
              <c:strCache>
                <c:ptCount val="5"/>
                <c:pt idx="0">
                  <c:v>PMK -rechts-</c:v>
                </c:pt>
                <c:pt idx="1">
                  <c:v>PMK -links-</c:v>
                </c:pt>
                <c:pt idx="2">
                  <c:v>PMK -nicht zuzuordnen-</c:v>
                </c:pt>
                <c:pt idx="3">
                  <c:v>PMK -ausl. Ideologie-</c:v>
                </c:pt>
                <c:pt idx="4">
                  <c:v>PMK -rel. Ideologie-</c:v>
                </c:pt>
              </c:strCache>
            </c:strRef>
          </c:cat>
          <c:val>
            <c:numRef>
              <c:f>Tabelle1!$B$61:$B$65</c:f>
              <c:numCache>
                <c:formatCode>#,##0</c:formatCode>
                <c:ptCount val="5"/>
                <c:pt idx="0">
                  <c:v>971</c:v>
                </c:pt>
                <c:pt idx="1">
                  <c:v>226</c:v>
                </c:pt>
                <c:pt idx="2">
                  <c:v>505</c:v>
                </c:pt>
                <c:pt idx="3">
                  <c:v>26</c:v>
                </c:pt>
                <c:pt idx="4">
                  <c:v>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B235-46B3-AAF0-EDE902108A98}"/>
            </c:ext>
          </c:extLst>
        </c:ser>
        <c:ser>
          <c:idx val="0"/>
          <c:order val="1"/>
          <c:tx>
            <c:strRef>
              <c:f>Tabelle1!$C$60</c:f>
              <c:strCache>
                <c:ptCount val="1"/>
                <c:pt idx="0">
                  <c:v>2022</c:v>
                </c:pt>
              </c:strCache>
            </c:strRef>
          </c:tx>
          <c:spPr>
            <a:solidFill>
              <a:srgbClr val="345880"/>
            </a:solidFill>
            <a:ln>
              <a:solidFill>
                <a:srgbClr val="287DA8">
                  <a:lumMod val="75000"/>
                </a:srgbClr>
              </a:solidFill>
            </a:ln>
          </c:spPr>
          <c:invertIfNegative val="0"/>
          <c:dLbls>
            <c:dLbl>
              <c:idx val="0"/>
              <c:layout>
                <c:manualLayout>
                  <c:x val="1.9326086956521738E-3"/>
                  <c:y val="0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B235-46B3-AAF0-EDE902108A98}"/>
                </c:ext>
              </c:extLst>
            </c:dLbl>
            <c:dLbl>
              <c:idx val="1"/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B235-46B3-AAF0-EDE902108A98}"/>
                </c:ext>
              </c:extLst>
            </c:dLbl>
            <c:dLbl>
              <c:idx val="2"/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B235-46B3-AAF0-EDE902108A98}"/>
                </c:ext>
              </c:extLst>
            </c:dLbl>
            <c:dLbl>
              <c:idx val="3"/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B235-46B3-AAF0-EDE902108A98}"/>
                </c:ext>
              </c:extLst>
            </c:dLbl>
            <c:dLbl>
              <c:idx val="4"/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B235-46B3-AAF0-EDE902108A98}"/>
                </c:ext>
              </c:extLst>
            </c:dLbl>
            <c:spPr>
              <a:solidFill>
                <a:schemeClr val="bg1"/>
              </a:solidFill>
            </c:spPr>
            <c:txPr>
              <a:bodyPr/>
              <a:lstStyle/>
              <a:p>
                <a:pPr>
                  <a:defRPr sz="900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de-DE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Tabelle1!$A$61:$A$65</c:f>
              <c:strCache>
                <c:ptCount val="5"/>
                <c:pt idx="0">
                  <c:v>PMK -rechts-</c:v>
                </c:pt>
                <c:pt idx="1">
                  <c:v>PMK -links-</c:v>
                </c:pt>
                <c:pt idx="2">
                  <c:v>PMK -nicht zuzuordnen-</c:v>
                </c:pt>
                <c:pt idx="3">
                  <c:v>PMK -ausl. Ideologie-</c:v>
                </c:pt>
                <c:pt idx="4">
                  <c:v>PMK -rel. Ideologie-</c:v>
                </c:pt>
              </c:strCache>
            </c:strRef>
          </c:cat>
          <c:val>
            <c:numRef>
              <c:f>Tabelle1!$C$61:$C$65</c:f>
              <c:numCache>
                <c:formatCode>#,##0</c:formatCode>
                <c:ptCount val="5"/>
                <c:pt idx="0">
                  <c:v>1142</c:v>
                </c:pt>
                <c:pt idx="1">
                  <c:v>174</c:v>
                </c:pt>
                <c:pt idx="2">
                  <c:v>705</c:v>
                </c:pt>
                <c:pt idx="3">
                  <c:v>37</c:v>
                </c:pt>
                <c:pt idx="4">
                  <c:v>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E-B235-46B3-AAF0-EDE902108A98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52214784"/>
        <c:axId val="52278784"/>
      </c:barChart>
      <c:catAx>
        <c:axId val="5221478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900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de-DE"/>
          </a:p>
        </c:txPr>
        <c:crossAx val="52278784"/>
        <c:crosses val="autoZero"/>
        <c:auto val="1"/>
        <c:lblAlgn val="ctr"/>
        <c:lblOffset val="100"/>
        <c:noMultiLvlLbl val="0"/>
      </c:catAx>
      <c:valAx>
        <c:axId val="52278784"/>
        <c:scaling>
          <c:orientation val="minMax"/>
          <c:max val="1100"/>
          <c:min val="0"/>
        </c:scaling>
        <c:delete val="0"/>
        <c:axPos val="l"/>
        <c:majorGridlines/>
        <c:numFmt formatCode="#,##0" sourceLinked="0"/>
        <c:majorTickMark val="out"/>
        <c:minorTickMark val="none"/>
        <c:tickLblPos val="nextTo"/>
        <c:txPr>
          <a:bodyPr/>
          <a:lstStyle/>
          <a:p>
            <a:pPr>
              <a:defRPr sz="900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de-DE"/>
          </a:p>
        </c:txPr>
        <c:crossAx val="52214784"/>
        <c:crosses val="autoZero"/>
        <c:crossBetween val="between"/>
      </c:valAx>
    </c:plotArea>
    <c:legend>
      <c:legendPos val="r"/>
      <c:overlay val="0"/>
      <c:txPr>
        <a:bodyPr/>
        <a:lstStyle/>
        <a:p>
          <a:pPr>
            <a:defRPr sz="900">
              <a:latin typeface="Arial" panose="020B0604020202020204" pitchFamily="34" charset="0"/>
              <a:cs typeface="Arial" panose="020B0604020202020204" pitchFamily="34" charset="0"/>
            </a:defRPr>
          </a:pPr>
          <a:endParaRPr lang="de-DE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1"/>
          <c:order val="0"/>
          <c:tx>
            <c:strRef>
              <c:f>Tabelle1!$C$176</c:f>
              <c:strCache>
                <c:ptCount val="1"/>
                <c:pt idx="0">
                  <c:v>PMK -nicht zuzuordnen-</c:v>
                </c:pt>
              </c:strCache>
            </c:strRef>
          </c:tx>
          <c:spPr>
            <a:solidFill>
              <a:srgbClr val="6196BA"/>
            </a:solidFill>
            <a:ln>
              <a:solidFill>
                <a:srgbClr val="8FAED1"/>
              </a:solidFill>
            </a:ln>
          </c:spPr>
          <c:invertIfNegative val="0"/>
          <c:dPt>
            <c:idx val="0"/>
            <c:invertIfNegative val="0"/>
            <c:bubble3D val="0"/>
            <c:spPr>
              <a:solidFill>
                <a:srgbClr val="6196BA"/>
              </a:solidFill>
              <a:ln>
                <a:solidFill>
                  <a:srgbClr val="8FAED1"/>
                </a:solidFill>
              </a:ln>
            </c:spPr>
            <c:extLst>
              <c:ext xmlns:c16="http://schemas.microsoft.com/office/drawing/2014/chart" uri="{C3380CC4-5D6E-409C-BE32-E72D297353CC}">
                <c16:uniqueId val="{00000001-5072-499D-ACAB-1C333F2F1FEB}"/>
              </c:ext>
            </c:extLst>
          </c:dPt>
          <c:dPt>
            <c:idx val="1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2-5072-499D-ACAB-1C333F2F1FEB}"/>
              </c:ext>
            </c:extLst>
          </c:dPt>
          <c:dLbls>
            <c:spPr>
              <a:solidFill>
                <a:schemeClr val="bg1"/>
              </a:solidFill>
            </c:spPr>
            <c:txPr>
              <a:bodyPr/>
              <a:lstStyle/>
              <a:p>
                <a:pPr>
                  <a:defRPr sz="900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de-D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Tabelle1!$A$177:$A$179</c:f>
              <c:numCache>
                <c:formatCode>General</c:formatCode>
                <c:ptCount val="3"/>
                <c:pt idx="0">
                  <c:v>2020</c:v>
                </c:pt>
                <c:pt idx="1">
                  <c:v>2021</c:v>
                </c:pt>
                <c:pt idx="2">
                  <c:v>2022</c:v>
                </c:pt>
              </c:numCache>
            </c:numRef>
          </c:cat>
          <c:val>
            <c:numRef>
              <c:f>Tabelle1!$C$177:$C$179</c:f>
              <c:numCache>
                <c:formatCode>#,##0</c:formatCode>
                <c:ptCount val="3"/>
                <c:pt idx="0">
                  <c:v>172</c:v>
                </c:pt>
                <c:pt idx="1">
                  <c:v>505</c:v>
                </c:pt>
                <c:pt idx="2">
                  <c:v>705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5072-499D-ACAB-1C333F2F1FEB}"/>
            </c:ext>
          </c:extLst>
        </c:ser>
        <c:ser>
          <c:idx val="0"/>
          <c:order val="1"/>
          <c:tx>
            <c:strRef>
              <c:f>Tabelle1!$D$176</c:f>
              <c:strCache>
                <c:ptCount val="1"/>
                <c:pt idx="0">
                  <c:v>davon Wahlstraftaten</c:v>
                </c:pt>
              </c:strCache>
            </c:strRef>
          </c:tx>
          <c:spPr>
            <a:solidFill>
              <a:srgbClr val="345880"/>
            </a:solidFill>
            <a:ln>
              <a:noFill/>
            </a:ln>
          </c:spPr>
          <c:invertIfNegative val="0"/>
          <c:dPt>
            <c:idx val="0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3-7CFC-4FAF-9FEE-8BA66F508B2F}"/>
              </c:ext>
            </c:extLst>
          </c:dPt>
          <c:dLbls>
            <c:spPr>
              <a:solidFill>
                <a:schemeClr val="bg1"/>
              </a:solidFill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de-D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numRef>
              <c:f>Tabelle1!$A$177:$A$179</c:f>
              <c:numCache>
                <c:formatCode>General</c:formatCode>
                <c:ptCount val="3"/>
                <c:pt idx="0">
                  <c:v>2020</c:v>
                </c:pt>
                <c:pt idx="1">
                  <c:v>2021</c:v>
                </c:pt>
                <c:pt idx="2">
                  <c:v>2022</c:v>
                </c:pt>
              </c:numCache>
            </c:numRef>
          </c:cat>
          <c:val>
            <c:numRef>
              <c:f>Tabelle1!$D$177:$D$179</c:f>
              <c:numCache>
                <c:formatCode>#,##0</c:formatCode>
                <c:ptCount val="3"/>
                <c:pt idx="1">
                  <c:v>164</c:v>
                </c:pt>
                <c:pt idx="2">
                  <c:v>45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5072-499D-ACAB-1C333F2F1FEB}"/>
            </c:ext>
          </c:extLst>
        </c:ser>
        <c:ser>
          <c:idx val="2"/>
          <c:order val="2"/>
          <c:tx>
            <c:strRef>
              <c:f>Tabelle1!$E$176</c:f>
              <c:strCache>
                <c:ptCount val="1"/>
                <c:pt idx="0">
                  <c:v>davon Straftaten im Kontext Corona-Pandemie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numRef>
              <c:f>Tabelle1!$A$177:$A$179</c:f>
              <c:numCache>
                <c:formatCode>General</c:formatCode>
                <c:ptCount val="3"/>
                <c:pt idx="0">
                  <c:v>2020</c:v>
                </c:pt>
                <c:pt idx="1">
                  <c:v>2021</c:v>
                </c:pt>
                <c:pt idx="2">
                  <c:v>2022</c:v>
                </c:pt>
              </c:numCache>
            </c:numRef>
          </c:cat>
          <c:val>
            <c:numRef>
              <c:f>Tabelle1!$E$177:$E$179</c:f>
              <c:numCache>
                <c:formatCode>General</c:formatCode>
                <c:ptCount val="3"/>
                <c:pt idx="0">
                  <c:v>40</c:v>
                </c:pt>
                <c:pt idx="1">
                  <c:v>223</c:v>
                </c:pt>
                <c:pt idx="2">
                  <c:v>374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5072-499D-ACAB-1C333F2F1FEB}"/>
            </c:ext>
          </c:extLst>
        </c:ser>
        <c:ser>
          <c:idx val="3"/>
          <c:order val="3"/>
          <c:tx>
            <c:strRef>
              <c:f>Tabelle1!$F$176</c:f>
              <c:strCache>
                <c:ptCount val="1"/>
                <c:pt idx="0">
                  <c:v>davon Straftaten im Kontext Angriffskrieg Russlands gegen die Ukraine  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numRef>
              <c:f>Tabelle1!$A$177:$A$179</c:f>
              <c:numCache>
                <c:formatCode>General</c:formatCode>
                <c:ptCount val="3"/>
                <c:pt idx="0">
                  <c:v>2020</c:v>
                </c:pt>
                <c:pt idx="1">
                  <c:v>2021</c:v>
                </c:pt>
                <c:pt idx="2">
                  <c:v>2022</c:v>
                </c:pt>
              </c:numCache>
            </c:numRef>
          </c:cat>
          <c:val>
            <c:numRef>
              <c:f>Tabelle1!$F$177:$F$179</c:f>
              <c:numCache>
                <c:formatCode>General</c:formatCode>
                <c:ptCount val="3"/>
                <c:pt idx="2">
                  <c:v>121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0520-4DB7-8F8D-1C7989EB1F3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55974528"/>
        <c:axId val="55977088"/>
      </c:barChart>
      <c:catAx>
        <c:axId val="5597452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/>
        </c:spPr>
        <c:txPr>
          <a:bodyPr/>
          <a:lstStyle/>
          <a:p>
            <a:pPr>
              <a:defRPr sz="900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de-DE"/>
          </a:p>
        </c:txPr>
        <c:crossAx val="55977088"/>
        <c:crosses val="autoZero"/>
        <c:auto val="1"/>
        <c:lblAlgn val="ctr"/>
        <c:lblOffset val="100"/>
        <c:noMultiLvlLbl val="0"/>
      </c:catAx>
      <c:valAx>
        <c:axId val="55977088"/>
        <c:scaling>
          <c:orientation val="minMax"/>
        </c:scaling>
        <c:delete val="0"/>
        <c:axPos val="l"/>
        <c:majorGridlines/>
        <c:numFmt formatCode="#,##0" sourceLinked="1"/>
        <c:majorTickMark val="out"/>
        <c:minorTickMark val="none"/>
        <c:tickLblPos val="nextTo"/>
        <c:spPr>
          <a:ln/>
        </c:spPr>
        <c:txPr>
          <a:bodyPr/>
          <a:lstStyle/>
          <a:p>
            <a:pPr>
              <a:defRPr sz="900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de-DE"/>
          </a:p>
        </c:txPr>
        <c:crossAx val="55974528"/>
        <c:crosses val="autoZero"/>
        <c:crossBetween val="between"/>
      </c:valAx>
    </c:plotArea>
    <c:legend>
      <c:legendPos val="b"/>
      <c:layout/>
      <c:overlay val="0"/>
      <c:txPr>
        <a:bodyPr/>
        <a:lstStyle/>
        <a:p>
          <a:pPr>
            <a:defRPr sz="900">
              <a:latin typeface="Arial" panose="020B0604020202020204" pitchFamily="34" charset="0"/>
              <a:cs typeface="Arial" panose="020B0604020202020204" pitchFamily="34" charset="0"/>
            </a:defRPr>
          </a:pPr>
          <a:endParaRPr lang="de-DE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5.0248067632850238E-2"/>
          <c:y val="3.7991452991452991E-2"/>
          <c:w val="0.86375821256038643"/>
          <c:h val="0.88242970085470085"/>
        </c:manualLayout>
      </c:layout>
      <c:barChart>
        <c:barDir val="col"/>
        <c:grouping val="clustered"/>
        <c:varyColors val="0"/>
        <c:ser>
          <c:idx val="1"/>
          <c:order val="0"/>
          <c:tx>
            <c:strRef>
              <c:f>Tabelle1!$B$60</c:f>
              <c:strCache>
                <c:ptCount val="1"/>
                <c:pt idx="0">
                  <c:v>2021</c:v>
                </c:pt>
              </c:strCache>
            </c:strRef>
          </c:tx>
          <c:spPr>
            <a:solidFill>
              <a:srgbClr val="A3C2D7">
                <a:lumMod val="75000"/>
              </a:srgbClr>
            </a:solidFill>
          </c:spPr>
          <c:invertIfNegative val="0"/>
          <c:dLbls>
            <c:dLbl>
              <c:idx val="1"/>
              <c:layout>
                <c:manualLayout>
                  <c:x val="-4.6014492753623185E-3"/>
                  <c:y val="2.713675213675213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B235-46B3-AAF0-EDE902108A98}"/>
                </c:ext>
              </c:extLst>
            </c:dLbl>
            <c:dLbl>
              <c:idx val="2"/>
              <c:layout>
                <c:manualLayout>
                  <c:x val="-1.0736714975845411E-2"/>
                  <c:y val="5.427350427350477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B235-46B3-AAF0-EDE902108A98}"/>
                </c:ext>
              </c:extLst>
            </c:dLbl>
            <c:dLbl>
              <c:idx val="3"/>
              <c:layout>
                <c:manualLayout>
                  <c:x val="-1.0736714975845411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B235-46B3-AAF0-EDE902108A98}"/>
                </c:ext>
              </c:extLst>
            </c:dLbl>
            <c:dLbl>
              <c:idx val="4"/>
              <c:layout>
                <c:manualLayout>
                  <c:x val="-9.2028985507246371E-3"/>
                  <c:y val="-2.713675213675213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B235-46B3-AAF0-EDE902108A98}"/>
                </c:ext>
              </c:extLst>
            </c:dLbl>
            <c:dLbl>
              <c:idx val="5"/>
              <c:layout>
                <c:manualLayout>
                  <c:x val="-1.0736714975845411E-2"/>
                  <c:y val="2.713675213675213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B235-46B3-AAF0-EDE902108A98}"/>
                </c:ext>
              </c:extLst>
            </c:dLbl>
            <c:dLbl>
              <c:idx val="6"/>
              <c:layout>
                <c:manualLayout>
                  <c:x val="-1.0736714975845411E-2"/>
                  <c:y val="-8.141025641025640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B235-46B3-AAF0-EDE902108A98}"/>
                </c:ext>
              </c:extLst>
            </c:dLbl>
            <c:spPr>
              <a:solidFill>
                <a:schemeClr val="bg1"/>
              </a:solidFill>
            </c:spPr>
            <c:txPr>
              <a:bodyPr/>
              <a:lstStyle/>
              <a:p>
                <a:pPr>
                  <a:defRPr sz="900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de-D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Tabelle1!$A$61:$A$65</c:f>
              <c:strCache>
                <c:ptCount val="5"/>
                <c:pt idx="0">
                  <c:v>Gewaltdelikte</c:v>
                </c:pt>
                <c:pt idx="1">
                  <c:v>Straftaten gegen Amts-/ Mandatsträger</c:v>
                </c:pt>
                <c:pt idx="2">
                  <c:v>Antisemitische Straftaten</c:v>
                </c:pt>
                <c:pt idx="3">
                  <c:v>Fremdenfeindliche Straftaten</c:v>
                </c:pt>
                <c:pt idx="4">
                  <c:v>Fälle mit Tatmittel Internet einschl. Sozialer Netzwerke</c:v>
                </c:pt>
              </c:strCache>
            </c:strRef>
          </c:cat>
          <c:val>
            <c:numRef>
              <c:f>Tabelle1!$B$61:$B$65</c:f>
              <c:numCache>
                <c:formatCode>#,##0</c:formatCode>
                <c:ptCount val="5"/>
                <c:pt idx="0">
                  <c:v>98</c:v>
                </c:pt>
                <c:pt idx="1">
                  <c:v>61</c:v>
                </c:pt>
                <c:pt idx="2">
                  <c:v>72</c:v>
                </c:pt>
                <c:pt idx="3">
                  <c:v>270</c:v>
                </c:pt>
                <c:pt idx="4">
                  <c:v>211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B235-46B3-AAF0-EDE902108A98}"/>
            </c:ext>
          </c:extLst>
        </c:ser>
        <c:ser>
          <c:idx val="0"/>
          <c:order val="1"/>
          <c:tx>
            <c:strRef>
              <c:f>Tabelle1!$C$60</c:f>
              <c:strCache>
                <c:ptCount val="1"/>
                <c:pt idx="0">
                  <c:v>2022</c:v>
                </c:pt>
              </c:strCache>
            </c:strRef>
          </c:tx>
          <c:spPr>
            <a:solidFill>
              <a:srgbClr val="345880"/>
            </a:solidFill>
            <a:ln>
              <a:solidFill>
                <a:srgbClr val="287DA8">
                  <a:lumMod val="75000"/>
                </a:srgbClr>
              </a:solidFill>
            </a:ln>
          </c:spPr>
          <c:invertIfNegative val="0"/>
          <c:dLbls>
            <c:dLbl>
              <c:idx val="0"/>
              <c:layout>
                <c:manualLayout>
                  <c:x val="3.0676328502415458E-3"/>
                  <c:y val="-7.2047008547008549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B235-46B3-AAF0-EDE902108A98}"/>
                </c:ext>
              </c:extLst>
            </c:dLbl>
            <c:dLbl>
              <c:idx val="1"/>
              <c:layout>
                <c:manualLayout>
                  <c:x val="1.0736714975845411E-2"/>
                  <c:y val="5.4893162393162397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B235-46B3-AAF0-EDE902108A98}"/>
                </c:ext>
              </c:extLst>
            </c:dLbl>
            <c:dLbl>
              <c:idx val="2"/>
              <c:layout>
                <c:manualLayout>
                  <c:x val="1.0736714975845411E-2"/>
                  <c:y val="3.6497863247863249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B235-46B3-AAF0-EDE902108A98}"/>
                </c:ext>
              </c:extLst>
            </c:dLbl>
            <c:dLbl>
              <c:idx val="3"/>
              <c:layout>
                <c:manualLayout>
                  <c:x val="1.3804347826086957E-2"/>
                  <c:y val="9.3632478632478631E-4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B235-46B3-AAF0-EDE902108A98}"/>
                </c:ext>
              </c:extLst>
            </c:dLbl>
            <c:dLbl>
              <c:idx val="4"/>
              <c:layout>
                <c:manualLayout>
                  <c:x val="1.2270531400966183E-2"/>
                  <c:y val="3.65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B235-46B3-AAF0-EDE902108A98}"/>
                </c:ext>
              </c:extLst>
            </c:dLbl>
            <c:dLbl>
              <c:idx val="5"/>
              <c:layout>
                <c:manualLayout>
                  <c:x val="1.2270531400966183E-2"/>
                  <c:y val="-1.7773504273504274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B235-46B3-AAF0-EDE902108A98}"/>
                </c:ext>
              </c:extLst>
            </c:dLbl>
            <c:dLbl>
              <c:idx val="6"/>
              <c:layout>
                <c:manualLayout>
                  <c:x val="9.2028985507247498E-3"/>
                  <c:y val="3.65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B235-46B3-AAF0-EDE902108A98}"/>
                </c:ext>
              </c:extLst>
            </c:dLbl>
            <c:spPr>
              <a:solidFill>
                <a:schemeClr val="bg1"/>
              </a:solidFill>
            </c:spPr>
            <c:txPr>
              <a:bodyPr/>
              <a:lstStyle/>
              <a:p>
                <a:pPr>
                  <a:defRPr sz="900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de-DE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Tabelle1!$A$61:$A$65</c:f>
              <c:strCache>
                <c:ptCount val="5"/>
                <c:pt idx="0">
                  <c:v>Gewaltdelikte</c:v>
                </c:pt>
                <c:pt idx="1">
                  <c:v>Straftaten gegen Amts-/ Mandatsträger</c:v>
                </c:pt>
                <c:pt idx="2">
                  <c:v>Antisemitische Straftaten</c:v>
                </c:pt>
                <c:pt idx="3">
                  <c:v>Fremdenfeindliche Straftaten</c:v>
                </c:pt>
                <c:pt idx="4">
                  <c:v>Fälle mit Tatmittel Internet einschl. Sozialer Netzwerke</c:v>
                </c:pt>
              </c:strCache>
            </c:strRef>
          </c:cat>
          <c:val>
            <c:numRef>
              <c:f>Tabelle1!$C$61:$C$65</c:f>
              <c:numCache>
                <c:formatCode>#,##0</c:formatCode>
                <c:ptCount val="5"/>
                <c:pt idx="0">
                  <c:v>179</c:v>
                </c:pt>
                <c:pt idx="1">
                  <c:v>106</c:v>
                </c:pt>
                <c:pt idx="2">
                  <c:v>79</c:v>
                </c:pt>
                <c:pt idx="3">
                  <c:v>316</c:v>
                </c:pt>
                <c:pt idx="4">
                  <c:v>254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E-B235-46B3-AAF0-EDE902108A9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52214784"/>
        <c:axId val="52278784"/>
      </c:barChart>
      <c:catAx>
        <c:axId val="5221478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900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de-DE"/>
          </a:p>
        </c:txPr>
        <c:crossAx val="52278784"/>
        <c:crosses val="autoZero"/>
        <c:auto val="1"/>
        <c:lblAlgn val="ctr"/>
        <c:lblOffset val="100"/>
        <c:noMultiLvlLbl val="0"/>
      </c:catAx>
      <c:valAx>
        <c:axId val="52278784"/>
        <c:scaling>
          <c:orientation val="minMax"/>
          <c:max val="400"/>
          <c:min val="0"/>
        </c:scaling>
        <c:delete val="0"/>
        <c:axPos val="l"/>
        <c:majorGridlines/>
        <c:numFmt formatCode="#,##0" sourceLinked="0"/>
        <c:majorTickMark val="out"/>
        <c:minorTickMark val="none"/>
        <c:tickLblPos val="nextTo"/>
        <c:txPr>
          <a:bodyPr/>
          <a:lstStyle/>
          <a:p>
            <a:pPr>
              <a:defRPr sz="900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de-DE"/>
          </a:p>
        </c:txPr>
        <c:crossAx val="52214784"/>
        <c:crosses val="autoZero"/>
        <c:crossBetween val="between"/>
      </c:valAx>
    </c:plotArea>
    <c:legend>
      <c:legendPos val="r"/>
      <c:overlay val="0"/>
      <c:txPr>
        <a:bodyPr/>
        <a:lstStyle/>
        <a:p>
          <a:pPr>
            <a:defRPr sz="900">
              <a:latin typeface="Arial" panose="020B0604020202020204" pitchFamily="34" charset="0"/>
              <a:cs typeface="Arial" panose="020B0604020202020204" pitchFamily="34" charset="0"/>
            </a:defRPr>
          </a:pPr>
          <a:endParaRPr lang="de-DE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style1.xml><?xml version="1.0" encoding="utf-8"?>
<cs:chartStyle xmlns:cs="http://schemas.microsoft.com/office/drawing/2012/chartStyle" xmlns:a="http://schemas.openxmlformats.org/drawingml/2006/main" id="103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 mods="ignoreCSTransforms">
      <cs:styleClr val="0">
        <a:shade val="25000"/>
      </cs:styl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 mods="ignoreCSTransforms">
      <cs:styleClr val="0">
        <a:tint val="25000"/>
      </cs:styl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0.94309</cdr:x>
      <cdr:y>0.00247</cdr:y>
    </cdr:from>
    <cdr:to>
      <cdr:x>1</cdr:x>
      <cdr:y>0.05308</cdr:y>
    </cdr:to>
    <cdr:sp macro="" textlink="">
      <cdr:nvSpPr>
        <cdr:cNvPr id="2" name="Rechteck 1"/>
        <cdr:cNvSpPr/>
      </cdr:nvSpPr>
      <cdr:spPr>
        <a:xfrm xmlns:a="http://schemas.openxmlformats.org/drawingml/2006/main">
          <a:off x="8352928" y="12272"/>
          <a:ext cx="504056" cy="251446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 rtlCol="0" anchor="ctr"/>
        <a:lstStyle xmlns:a="http://schemas.openxmlformats.org/drawingml/2006/main"/>
        <a:p xmlns:a="http://schemas.openxmlformats.org/drawingml/2006/main">
          <a:endParaRPr lang="de-DE" dirty="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>
            <a:extLst>
              <a:ext uri="{FF2B5EF4-FFF2-40B4-BE49-F238E27FC236}">
                <a16:creationId xmlns:a16="http://schemas.microsoft.com/office/drawing/2014/main" id="{C77361C1-FD8F-443E-B75D-2CB254C27E2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 dirty="0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34DB69C3-06D1-4DED-95D4-1BA91AB7773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5AD270-ED71-4AEC-AF00-7BBBE490E881}" type="datetimeFigureOut">
              <a:rPr lang="de-DE" smtClean="0"/>
              <a:t>07.03.2023</a:t>
            </a:fld>
            <a:endParaRPr lang="de-DE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B289FBD6-5A42-4C23-9AB1-DA7D9C1C3E4B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5159D94A-48A4-4649-A224-6593DADECEF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98F22F-8832-4A21-9C66-DC915D63FA16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51388434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67A2E5-D0FB-4810-ABA7-54CB9BA6E875}" type="datetimeFigureOut">
              <a:rPr lang="de-DE" smtClean="0"/>
              <a:t>07.03.2023</a:t>
            </a:fld>
            <a:endParaRPr lang="de-DE" dirty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 dirty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A30FF3-308F-4956-9A59-900071F70104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0949886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EB66299-ECF8-44E2-B398-4B4CFAD18F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37500" y="2475182"/>
            <a:ext cx="8923768" cy="1547009"/>
          </a:xfrm>
        </p:spPr>
        <p:txBody>
          <a:bodyPr anchor="t"/>
          <a:lstStyle>
            <a:lvl1pPr algn="l">
              <a:defRPr sz="3200">
                <a:solidFill>
                  <a:schemeClr val="tx1"/>
                </a:solidFill>
              </a:defRPr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E6BD807C-35D5-457B-8B1E-38BC96F7453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37500" y="4152939"/>
            <a:ext cx="8938767" cy="1013448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00964" indent="0" algn="ctr">
              <a:buNone/>
              <a:defRPr sz="1754"/>
            </a:lvl2pPr>
            <a:lvl3pPr marL="801929" indent="0" algn="ctr">
              <a:buNone/>
              <a:defRPr sz="1579"/>
            </a:lvl3pPr>
            <a:lvl4pPr marL="1202893" indent="0" algn="ctr">
              <a:buNone/>
              <a:defRPr sz="1403"/>
            </a:lvl4pPr>
            <a:lvl5pPr marL="1603858" indent="0" algn="ctr">
              <a:buNone/>
              <a:defRPr sz="1403"/>
            </a:lvl5pPr>
            <a:lvl6pPr marL="2004822" indent="0" algn="ctr">
              <a:buNone/>
              <a:defRPr sz="1403"/>
            </a:lvl6pPr>
            <a:lvl7pPr marL="2405786" indent="0" algn="ctr">
              <a:buNone/>
              <a:defRPr sz="1403"/>
            </a:lvl7pPr>
            <a:lvl8pPr marL="2806751" indent="0" algn="ctr">
              <a:buNone/>
              <a:defRPr sz="1403"/>
            </a:lvl8pPr>
            <a:lvl9pPr marL="3207715" indent="0" algn="ctr">
              <a:buNone/>
              <a:defRPr sz="1403"/>
            </a:lvl9pPr>
          </a:lstStyle>
          <a:p>
            <a:r>
              <a:rPr lang="de-DE" smtClean="0"/>
              <a:t>Formatvorlage des Untertitelmasters durch Klicken bearbeiten</a:t>
            </a:r>
            <a:endParaRPr lang="de-DE" dirty="0"/>
          </a:p>
        </p:txBody>
      </p:sp>
      <p:sp>
        <p:nvSpPr>
          <p:cNvPr id="43" name="Freihandform: Form 42">
            <a:extLst>
              <a:ext uri="{FF2B5EF4-FFF2-40B4-BE49-F238E27FC236}">
                <a16:creationId xmlns:a16="http://schemas.microsoft.com/office/drawing/2014/main" id="{41919716-A244-4B78-A295-8473FE011C77}"/>
              </a:ext>
            </a:extLst>
          </p:cNvPr>
          <p:cNvSpPr/>
          <p:nvPr/>
        </p:nvSpPr>
        <p:spPr>
          <a:xfrm>
            <a:off x="0" y="5166387"/>
            <a:ext cx="13439774" cy="2393288"/>
          </a:xfrm>
          <a:custGeom>
            <a:avLst/>
            <a:gdLst>
              <a:gd name="connsiteX0" fmla="*/ 10691812 w 10691812"/>
              <a:gd name="connsiteY0" fmla="*/ 0 h 2393288"/>
              <a:gd name="connsiteX1" fmla="*/ 10691812 w 10691812"/>
              <a:gd name="connsiteY1" fmla="*/ 2393288 h 2393288"/>
              <a:gd name="connsiteX2" fmla="*/ 0 w 10691812"/>
              <a:gd name="connsiteY2" fmla="*/ 2393288 h 2393288"/>
              <a:gd name="connsiteX3" fmla="*/ 0 w 10691812"/>
              <a:gd name="connsiteY3" fmla="*/ 685499 h 2393288"/>
              <a:gd name="connsiteX4" fmla="*/ 22057 w 10691812"/>
              <a:gd name="connsiteY4" fmla="*/ 683110 h 2393288"/>
              <a:gd name="connsiteX5" fmla="*/ 5345907 w 10691812"/>
              <a:gd name="connsiteY5" fmla="*/ 219651 h 2393288"/>
              <a:gd name="connsiteX6" fmla="*/ 10668716 w 10691812"/>
              <a:gd name="connsiteY6" fmla="*/ 571 h 2393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691812" h="2393288">
                <a:moveTo>
                  <a:pt x="10691812" y="0"/>
                </a:moveTo>
                <a:lnTo>
                  <a:pt x="10691812" y="2393288"/>
                </a:lnTo>
                <a:lnTo>
                  <a:pt x="0" y="2393288"/>
                </a:lnTo>
                <a:lnTo>
                  <a:pt x="0" y="685499"/>
                </a:lnTo>
                <a:lnTo>
                  <a:pt x="22057" y="683110"/>
                </a:lnTo>
                <a:cubicBezTo>
                  <a:pt x="608935" y="619932"/>
                  <a:pt x="3097006" y="358542"/>
                  <a:pt x="5345907" y="219651"/>
                </a:cubicBezTo>
                <a:cubicBezTo>
                  <a:pt x="7572587" y="82984"/>
                  <a:pt x="10077323" y="15345"/>
                  <a:pt x="10668716" y="571"/>
                </a:cubicBezTo>
                <a:close/>
              </a:path>
            </a:pathLst>
          </a:custGeom>
          <a:solidFill>
            <a:srgbClr val="0CA0D9"/>
          </a:solidFill>
          <a:ln w="12696" cap="flat">
            <a:noFill/>
            <a:prstDash val="solid"/>
            <a:miter/>
          </a:ln>
        </p:spPr>
        <p:txBody>
          <a:bodyPr rtlCol="0" anchor="ctr"/>
          <a:lstStyle/>
          <a:p>
            <a:endParaRPr lang="de-DE" sz="1800" dirty="0"/>
          </a:p>
        </p:txBody>
      </p:sp>
      <p:sp>
        <p:nvSpPr>
          <p:cNvPr id="49" name="Freihandform: Form 48">
            <a:extLst>
              <a:ext uri="{FF2B5EF4-FFF2-40B4-BE49-F238E27FC236}">
                <a16:creationId xmlns:a16="http://schemas.microsoft.com/office/drawing/2014/main" id="{24B17A13-4B06-4E37-9B8E-A99CB6612092}"/>
              </a:ext>
            </a:extLst>
          </p:cNvPr>
          <p:cNvSpPr/>
          <p:nvPr userDrawn="1"/>
        </p:nvSpPr>
        <p:spPr>
          <a:xfrm>
            <a:off x="0" y="6266731"/>
            <a:ext cx="13439774" cy="1292944"/>
          </a:xfrm>
          <a:custGeom>
            <a:avLst/>
            <a:gdLst>
              <a:gd name="connsiteX0" fmla="*/ 0 w 10691812"/>
              <a:gd name="connsiteY0" fmla="*/ 0 h 1292944"/>
              <a:gd name="connsiteX1" fmla="*/ 21830 w 10691812"/>
              <a:gd name="connsiteY1" fmla="*/ 401 h 1292944"/>
              <a:gd name="connsiteX2" fmla="*/ 5345906 w 10691812"/>
              <a:gd name="connsiteY2" fmla="*/ 165662 h 1292944"/>
              <a:gd name="connsiteX3" fmla="*/ 10669756 w 10691812"/>
              <a:gd name="connsiteY3" fmla="*/ 514484 h 1292944"/>
              <a:gd name="connsiteX4" fmla="*/ 10691812 w 10691812"/>
              <a:gd name="connsiteY4" fmla="*/ 516283 h 1292944"/>
              <a:gd name="connsiteX5" fmla="*/ 10691812 w 10691812"/>
              <a:gd name="connsiteY5" fmla="*/ 1292944 h 1292944"/>
              <a:gd name="connsiteX6" fmla="*/ 0 w 10691812"/>
              <a:gd name="connsiteY6" fmla="*/ 1292944 h 1292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691812" h="1292944">
                <a:moveTo>
                  <a:pt x="0" y="0"/>
                </a:moveTo>
                <a:lnTo>
                  <a:pt x="21830" y="401"/>
                </a:lnTo>
                <a:cubicBezTo>
                  <a:pt x="613240" y="11495"/>
                  <a:pt x="3118116" y="62328"/>
                  <a:pt x="5345906" y="165662"/>
                </a:cubicBezTo>
                <a:cubicBezTo>
                  <a:pt x="7594809" y="270107"/>
                  <a:pt x="10082878" y="466914"/>
                  <a:pt x="10669756" y="514484"/>
                </a:cubicBezTo>
                <a:lnTo>
                  <a:pt x="10691812" y="516283"/>
                </a:lnTo>
                <a:lnTo>
                  <a:pt x="10691812" y="1292944"/>
                </a:lnTo>
                <a:lnTo>
                  <a:pt x="0" y="1292944"/>
                </a:lnTo>
                <a:close/>
              </a:path>
            </a:pathLst>
          </a:custGeom>
          <a:solidFill>
            <a:srgbClr val="005E90"/>
          </a:solidFill>
          <a:ln w="12696" cap="flat">
            <a:noFill/>
            <a:prstDash val="solid"/>
            <a:miter/>
          </a:ln>
        </p:spPr>
        <p:txBody>
          <a:bodyPr rtlCol="0" anchor="ctr"/>
          <a:lstStyle/>
          <a:p>
            <a:endParaRPr lang="de-DE" sz="1800" dirty="0"/>
          </a:p>
        </p:txBody>
      </p:sp>
      <p:sp>
        <p:nvSpPr>
          <p:cNvPr id="51" name="Freihandform: Form 50">
            <a:extLst>
              <a:ext uri="{FF2B5EF4-FFF2-40B4-BE49-F238E27FC236}">
                <a16:creationId xmlns:a16="http://schemas.microsoft.com/office/drawing/2014/main" id="{0894267A-40DC-4CA9-82A3-EEC28AB137E4}"/>
              </a:ext>
            </a:extLst>
          </p:cNvPr>
          <p:cNvSpPr/>
          <p:nvPr/>
        </p:nvSpPr>
        <p:spPr>
          <a:xfrm>
            <a:off x="2" y="5635263"/>
            <a:ext cx="13439772" cy="384735"/>
          </a:xfrm>
          <a:custGeom>
            <a:avLst/>
            <a:gdLst>
              <a:gd name="connsiteX0" fmla="*/ 10691811 w 10691811"/>
              <a:gd name="connsiteY0" fmla="*/ 0 h 384735"/>
              <a:gd name="connsiteX1" fmla="*/ 10691811 w 10691811"/>
              <a:gd name="connsiteY1" fmla="*/ 18694 h 384735"/>
              <a:gd name="connsiteX2" fmla="*/ 10656647 w 10691811"/>
              <a:gd name="connsiteY2" fmla="*/ 19137 h 384735"/>
              <a:gd name="connsiteX3" fmla="*/ 5344636 w 10691811"/>
              <a:gd name="connsiteY3" fmla="*/ 136811 h 384735"/>
              <a:gd name="connsiteX4" fmla="*/ 31585 w 10691811"/>
              <a:gd name="connsiteY4" fmla="*/ 382940 h 384735"/>
              <a:gd name="connsiteX5" fmla="*/ 0 w 10691811"/>
              <a:gd name="connsiteY5" fmla="*/ 384735 h 384735"/>
              <a:gd name="connsiteX6" fmla="*/ 0 w 10691811"/>
              <a:gd name="connsiteY6" fmla="*/ 365577 h 384735"/>
              <a:gd name="connsiteX7" fmla="*/ 30369 w 10691811"/>
              <a:gd name="connsiteY7" fmla="*/ 363841 h 384735"/>
              <a:gd name="connsiteX8" fmla="*/ 5344636 w 10691811"/>
              <a:gd name="connsiteY8" fmla="*/ 117763 h 384735"/>
              <a:gd name="connsiteX9" fmla="*/ 10657011 w 10691811"/>
              <a:gd name="connsiteY9" fmla="*/ 505 h 3847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691811" h="384735">
                <a:moveTo>
                  <a:pt x="10691811" y="0"/>
                </a:moveTo>
                <a:lnTo>
                  <a:pt x="10691811" y="18694"/>
                </a:lnTo>
                <a:lnTo>
                  <a:pt x="10656647" y="19137"/>
                </a:lnTo>
                <a:cubicBezTo>
                  <a:pt x="10046330" y="27088"/>
                  <a:pt x="7545761" y="63477"/>
                  <a:pt x="5344636" y="136811"/>
                </a:cubicBezTo>
                <a:cubicBezTo>
                  <a:pt x="3121290" y="210144"/>
                  <a:pt x="637386" y="348617"/>
                  <a:pt x="31585" y="382940"/>
                </a:cubicBezTo>
                <a:lnTo>
                  <a:pt x="0" y="384735"/>
                </a:lnTo>
                <a:lnTo>
                  <a:pt x="0" y="365577"/>
                </a:lnTo>
                <a:lnTo>
                  <a:pt x="30369" y="363841"/>
                </a:lnTo>
                <a:cubicBezTo>
                  <a:pt x="636415" y="329292"/>
                  <a:pt x="3121290" y="189986"/>
                  <a:pt x="5344636" y="117763"/>
                </a:cubicBezTo>
                <a:cubicBezTo>
                  <a:pt x="7545761" y="45541"/>
                  <a:pt x="10047303" y="9290"/>
                  <a:pt x="10657011" y="505"/>
                </a:cubicBezTo>
                <a:close/>
              </a:path>
            </a:pathLst>
          </a:custGeom>
          <a:solidFill>
            <a:srgbClr val="95D5E1"/>
          </a:solidFill>
          <a:ln w="12696" cap="flat">
            <a:noFill/>
            <a:prstDash val="solid"/>
            <a:miter/>
          </a:ln>
        </p:spPr>
        <p:txBody>
          <a:bodyPr rtlCol="0" anchor="ctr"/>
          <a:lstStyle/>
          <a:p>
            <a:endParaRPr lang="de-DE" sz="1800" dirty="0"/>
          </a:p>
        </p:txBody>
      </p:sp>
      <p:sp>
        <p:nvSpPr>
          <p:cNvPr id="53" name="Freihandform: Form 52">
            <a:extLst>
              <a:ext uri="{FF2B5EF4-FFF2-40B4-BE49-F238E27FC236}">
                <a16:creationId xmlns:a16="http://schemas.microsoft.com/office/drawing/2014/main" id="{3104C4E7-FEE9-49BF-96C2-0D27FF2C1189}"/>
              </a:ext>
            </a:extLst>
          </p:cNvPr>
          <p:cNvSpPr/>
          <p:nvPr/>
        </p:nvSpPr>
        <p:spPr>
          <a:xfrm>
            <a:off x="0" y="5603780"/>
            <a:ext cx="13439774" cy="811698"/>
          </a:xfrm>
          <a:custGeom>
            <a:avLst/>
            <a:gdLst>
              <a:gd name="connsiteX0" fmla="*/ 0 w 10691812"/>
              <a:gd name="connsiteY0" fmla="*/ 0 h 811698"/>
              <a:gd name="connsiteX1" fmla="*/ 31411 w 10691812"/>
              <a:gd name="connsiteY1" fmla="*/ 907 h 811698"/>
              <a:gd name="connsiteX2" fmla="*/ 5344636 w 10691812"/>
              <a:gd name="connsiteY2" fmla="*/ 254641 h 811698"/>
              <a:gd name="connsiteX3" fmla="*/ 10659267 w 10691812"/>
              <a:gd name="connsiteY3" fmla="*/ 788429 h 811698"/>
              <a:gd name="connsiteX4" fmla="*/ 10691812 w 10691812"/>
              <a:gd name="connsiteY4" fmla="*/ 792491 h 811698"/>
              <a:gd name="connsiteX5" fmla="*/ 10691812 w 10691812"/>
              <a:gd name="connsiteY5" fmla="*/ 811698 h 811698"/>
              <a:gd name="connsiteX6" fmla="*/ 10657634 w 10691812"/>
              <a:gd name="connsiteY6" fmla="*/ 807425 h 811698"/>
              <a:gd name="connsiteX7" fmla="*/ 5343367 w 10691812"/>
              <a:gd name="connsiteY7" fmla="*/ 273689 h 811698"/>
              <a:gd name="connsiteX8" fmla="*/ 31409 w 10691812"/>
              <a:gd name="connsiteY8" fmla="*/ 19591 h 811698"/>
              <a:gd name="connsiteX9" fmla="*/ 0 w 10691812"/>
              <a:gd name="connsiteY9" fmla="*/ 18731 h 811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691812" h="811698">
                <a:moveTo>
                  <a:pt x="0" y="0"/>
                </a:moveTo>
                <a:lnTo>
                  <a:pt x="31411" y="907"/>
                </a:lnTo>
                <a:cubicBezTo>
                  <a:pt x="641970" y="18807"/>
                  <a:pt x="3143513" y="96863"/>
                  <a:pt x="5344636" y="254641"/>
                </a:cubicBezTo>
                <a:cubicBezTo>
                  <a:pt x="7567983" y="413532"/>
                  <a:pt x="10053830" y="713394"/>
                  <a:pt x="10659267" y="788429"/>
                </a:cubicBezTo>
                <a:lnTo>
                  <a:pt x="10691812" y="792491"/>
                </a:lnTo>
                <a:lnTo>
                  <a:pt x="10691812" y="811698"/>
                </a:lnTo>
                <a:lnTo>
                  <a:pt x="10657634" y="807425"/>
                </a:lnTo>
                <a:cubicBezTo>
                  <a:pt x="10051588" y="732164"/>
                  <a:pt x="7566713" y="431467"/>
                  <a:pt x="5343367" y="273689"/>
                </a:cubicBezTo>
                <a:cubicBezTo>
                  <a:pt x="3143354" y="115910"/>
                  <a:pt x="641951" y="36882"/>
                  <a:pt x="31409" y="19591"/>
                </a:cubicBezTo>
                <a:lnTo>
                  <a:pt x="0" y="18731"/>
                </a:lnTo>
                <a:close/>
              </a:path>
            </a:pathLst>
          </a:custGeom>
          <a:solidFill>
            <a:srgbClr val="F2B700"/>
          </a:solidFill>
          <a:ln w="12696" cap="flat">
            <a:noFill/>
            <a:prstDash val="solid"/>
            <a:miter/>
          </a:ln>
        </p:spPr>
        <p:txBody>
          <a:bodyPr rtlCol="0" anchor="ctr"/>
          <a:lstStyle/>
          <a:p>
            <a:endParaRPr lang="de-DE" sz="1800" dirty="0"/>
          </a:p>
        </p:txBody>
      </p:sp>
      <p:sp>
        <p:nvSpPr>
          <p:cNvPr id="55" name="Freihandform: Form 54">
            <a:extLst>
              <a:ext uri="{FF2B5EF4-FFF2-40B4-BE49-F238E27FC236}">
                <a16:creationId xmlns:a16="http://schemas.microsoft.com/office/drawing/2014/main" id="{D1AC2CAF-0755-4242-AD36-416784D12B85}"/>
              </a:ext>
            </a:extLst>
          </p:cNvPr>
          <p:cNvSpPr/>
          <p:nvPr/>
        </p:nvSpPr>
        <p:spPr>
          <a:xfrm>
            <a:off x="0" y="5501712"/>
            <a:ext cx="13439774" cy="407580"/>
          </a:xfrm>
          <a:custGeom>
            <a:avLst/>
            <a:gdLst>
              <a:gd name="connsiteX0" fmla="*/ 0 w 10691812"/>
              <a:gd name="connsiteY0" fmla="*/ 0 h 407580"/>
              <a:gd name="connsiteX1" fmla="*/ 31411 w 10691812"/>
              <a:gd name="connsiteY1" fmla="*/ 423 h 407580"/>
              <a:gd name="connsiteX2" fmla="*/ 5344637 w 10691812"/>
              <a:gd name="connsiteY2" fmla="*/ 125597 h 407580"/>
              <a:gd name="connsiteX3" fmla="*/ 10658903 w 10691812"/>
              <a:gd name="connsiteY3" fmla="*/ 387734 h 407580"/>
              <a:gd name="connsiteX4" fmla="*/ 10691812 w 10691812"/>
              <a:gd name="connsiteY4" fmla="*/ 389726 h 407580"/>
              <a:gd name="connsiteX5" fmla="*/ 10691812 w 10691812"/>
              <a:gd name="connsiteY5" fmla="*/ 407580 h 407580"/>
              <a:gd name="connsiteX6" fmla="*/ 10657636 w 10691812"/>
              <a:gd name="connsiteY6" fmla="*/ 405512 h 407580"/>
              <a:gd name="connsiteX7" fmla="*/ 5344637 w 10691812"/>
              <a:gd name="connsiteY7" fmla="*/ 143375 h 407580"/>
              <a:gd name="connsiteX8" fmla="*/ 31411 w 10691812"/>
              <a:gd name="connsiteY8" fmla="*/ 19468 h 407580"/>
              <a:gd name="connsiteX9" fmla="*/ 0 w 10691812"/>
              <a:gd name="connsiteY9" fmla="*/ 19046 h 4075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691812" h="407580">
                <a:moveTo>
                  <a:pt x="0" y="0"/>
                </a:moveTo>
                <a:lnTo>
                  <a:pt x="31411" y="423"/>
                </a:lnTo>
                <a:cubicBezTo>
                  <a:pt x="641970" y="8930"/>
                  <a:pt x="3143512" y="47818"/>
                  <a:pt x="5344637" y="125597"/>
                </a:cubicBezTo>
                <a:cubicBezTo>
                  <a:pt x="7567983" y="203375"/>
                  <a:pt x="10052858" y="351154"/>
                  <a:pt x="10658903" y="387734"/>
                </a:cubicBezTo>
                <a:lnTo>
                  <a:pt x="10691812" y="389726"/>
                </a:lnTo>
                <a:lnTo>
                  <a:pt x="10691812" y="407580"/>
                </a:lnTo>
                <a:lnTo>
                  <a:pt x="10657636" y="405512"/>
                </a:lnTo>
                <a:cubicBezTo>
                  <a:pt x="10051608" y="368932"/>
                  <a:pt x="7566872" y="221153"/>
                  <a:pt x="5344637" y="143375"/>
                </a:cubicBezTo>
                <a:cubicBezTo>
                  <a:pt x="3143512" y="66708"/>
                  <a:pt x="641970" y="27958"/>
                  <a:pt x="31411" y="19468"/>
                </a:cubicBezTo>
                <a:lnTo>
                  <a:pt x="0" y="19046"/>
                </a:lnTo>
                <a:close/>
              </a:path>
            </a:pathLst>
          </a:custGeom>
          <a:solidFill>
            <a:srgbClr val="AA192B"/>
          </a:solidFill>
          <a:ln w="12696" cap="flat">
            <a:noFill/>
            <a:prstDash val="solid"/>
            <a:miter/>
          </a:ln>
        </p:spPr>
        <p:txBody>
          <a:bodyPr rtlCol="0" anchor="ctr"/>
          <a:lstStyle/>
          <a:p>
            <a:endParaRPr lang="de-DE" sz="1800" dirty="0"/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6DC45A41-A254-4127-9CA3-126386246983}"/>
              </a:ext>
              <a:ext uri="{C183D7F6-B498-43B3-948B-1728B52AA6E4}">
                <adec:decorative xmlns="" xmlns:adec="http://schemas.microsoft.com/office/drawing/2017/decorative" xmlns:lc="http://schemas.openxmlformats.org/drawingml/2006/lockedCanvas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6267" y="287450"/>
            <a:ext cx="2323995" cy="828271"/>
          </a:xfrm>
          <a:prstGeom prst="rect">
            <a:avLst/>
          </a:prstGeom>
        </p:spPr>
      </p:pic>
      <p:sp>
        <p:nvSpPr>
          <p:cNvPr id="12" name="Textplatzhalter 4">
            <a:extLst>
              <a:ext uri="{FF2B5EF4-FFF2-40B4-BE49-F238E27FC236}">
                <a16:creationId xmlns:a16="http://schemas.microsoft.com/office/drawing/2014/main" id="{573F393E-E66C-4EF9-8ECD-CD87B3D85A60}"/>
              </a:ext>
            </a:extLst>
          </p:cNvPr>
          <p:cNvSpPr>
            <a:spLocks noGrp="1"/>
          </p:cNvSpPr>
          <p:nvPr userDrawn="1"/>
        </p:nvSpPr>
        <p:spPr bwMode="gray">
          <a:xfrm>
            <a:off x="10509434" y="1279351"/>
            <a:ext cx="2568030" cy="828272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marL="0" indent="0" algn="l" defTabSz="801929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33896" indent="-233896" algn="l" defTabSz="801929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74753" indent="-240858" algn="l" defTabSz="801929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3896" indent="-233896" algn="l" defTabSz="801929" rtl="0" eaLnBrk="1" latinLnBrk="0" hangingPunct="1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74753" indent="-240858" algn="l" defTabSz="801929" rtl="0" eaLnBrk="1" latinLnBrk="0" hangingPunct="1">
              <a:lnSpc>
                <a:spcPct val="100000"/>
              </a:lnSpc>
              <a:spcBef>
                <a:spcPts val="0"/>
              </a:spcBef>
              <a:buFont typeface="+mj-lt"/>
              <a:buAutoNum type="alphaLcPeriod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05304" indent="-200482" algn="l" defTabSz="801929" rtl="0" eaLnBrk="1" latinLnBrk="0" hangingPunct="1">
              <a:lnSpc>
                <a:spcPct val="90000"/>
              </a:lnSpc>
              <a:spcBef>
                <a:spcPts val="439"/>
              </a:spcBef>
              <a:buFont typeface="Arial" panose="020B0604020202020204" pitchFamily="34" charset="0"/>
              <a:buChar char="•"/>
              <a:defRPr sz="157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606269" indent="-200482" algn="l" defTabSz="801929" rtl="0" eaLnBrk="1" latinLnBrk="0" hangingPunct="1">
              <a:lnSpc>
                <a:spcPct val="90000"/>
              </a:lnSpc>
              <a:spcBef>
                <a:spcPts val="439"/>
              </a:spcBef>
              <a:buFont typeface="Arial" panose="020B0604020202020204" pitchFamily="34" charset="0"/>
              <a:buChar char="•"/>
              <a:defRPr sz="157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007233" indent="-200482" algn="l" defTabSz="801929" rtl="0" eaLnBrk="1" latinLnBrk="0" hangingPunct="1">
              <a:lnSpc>
                <a:spcPct val="90000"/>
              </a:lnSpc>
              <a:spcBef>
                <a:spcPts val="439"/>
              </a:spcBef>
              <a:buFont typeface="Arial" panose="020B0604020202020204" pitchFamily="34" charset="0"/>
              <a:buChar char="•"/>
              <a:defRPr sz="157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08197" indent="-200482" algn="l" defTabSz="801929" rtl="0" eaLnBrk="1" latinLnBrk="0" hangingPunct="1">
              <a:lnSpc>
                <a:spcPct val="90000"/>
              </a:lnSpc>
              <a:spcBef>
                <a:spcPts val="439"/>
              </a:spcBef>
              <a:buFont typeface="Arial" panose="020B0604020202020204" pitchFamily="34" charset="0"/>
              <a:buChar char="•"/>
              <a:defRPr sz="157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de-DE" sz="1150" dirty="0" smtClean="0"/>
              <a:t>Ministerium für Inneres,</a:t>
            </a:r>
            <a:br>
              <a:rPr lang="de-DE" sz="1150" dirty="0" smtClean="0"/>
            </a:br>
            <a:r>
              <a:rPr lang="de-DE" sz="1150" dirty="0" smtClean="0"/>
              <a:t>Bau und Digitalisierung</a:t>
            </a:r>
            <a:endParaRPr lang="de-DE" sz="1150" dirty="0"/>
          </a:p>
        </p:txBody>
      </p:sp>
    </p:spTree>
    <p:extLst>
      <p:ext uri="{BB962C8B-B14F-4D97-AF65-F5344CB8AC3E}">
        <p14:creationId xmlns:p14="http://schemas.microsoft.com/office/powerpoint/2010/main" val="3360417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26772F8-353C-462B-BAD8-13E79D62C0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9CF1ABC-D8F0-4267-AA0B-008ACBCB2F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6320" y="1655601"/>
            <a:ext cx="9955563" cy="4824574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54D2F87-7D92-48CD-AF34-F3B1CBC1A602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DE" dirty="0" smtClean="0"/>
              <a:t>Einzeiliger Text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7810872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2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26772F8-353C-462B-BAD8-13E79D62C0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9CF1ABC-D8F0-4267-AA0B-008ACBCB2F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6323" y="1655601"/>
            <a:ext cx="5836874" cy="4824574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4" name="Inhaltsplatzhalter 2">
            <a:extLst>
              <a:ext uri="{FF2B5EF4-FFF2-40B4-BE49-F238E27FC236}">
                <a16:creationId xmlns:a16="http://schemas.microsoft.com/office/drawing/2014/main" id="{0271B0DA-9B58-429B-AA0B-858FA0ED2037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856581" y="1655601"/>
            <a:ext cx="5836872" cy="4824574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E4FD529C-0FB3-4A8C-B273-A469C0BA1D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 smtClean="0"/>
              <a:t>Einzeiliger Text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1118099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, Inhalt und Bild mit BU (1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26772F8-353C-462B-BAD8-13E79D62C0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9CF1ABC-D8F0-4267-AA0B-008ACBCB2F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6320" y="1655601"/>
            <a:ext cx="7874292" cy="4824574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5" name="Bildplatzhalter 6">
            <a:extLst>
              <a:ext uri="{FF2B5EF4-FFF2-40B4-BE49-F238E27FC236}">
                <a16:creationId xmlns:a16="http://schemas.microsoft.com/office/drawing/2014/main" id="{164395B4-D3B9-4087-8A13-411F5119D772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8892003" y="1727200"/>
            <a:ext cx="3801453" cy="1979612"/>
          </a:xfrm>
          <a:solidFill>
            <a:schemeClr val="bg1">
              <a:lumMod val="75000"/>
            </a:schemeClr>
          </a:solidFill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 sz="1052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dirty="0" smtClean="0"/>
              <a:t>Bild durch Klicken auf Symbol hinzufügen</a:t>
            </a:r>
            <a:endParaRPr lang="de-DE" dirty="0"/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90030A45-5DB1-4A45-874F-1FBEA92730B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892003" y="3814823"/>
            <a:ext cx="3801453" cy="2665352"/>
          </a:xfrm>
        </p:spPr>
        <p:txBody>
          <a:bodyPr/>
          <a:lstStyle>
            <a:lvl1pPr>
              <a:defRPr sz="1400"/>
            </a:lvl1pPr>
          </a:lstStyle>
          <a:p>
            <a:pPr lvl="0"/>
            <a:r>
              <a:rPr lang="de-DE" dirty="0"/>
              <a:t>Bildunterschrift</a:t>
            </a:r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3736FE5E-EC01-4747-8A2E-F022454A28AA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de-DE" dirty="0"/>
              <a:t>Einzeiliger </a:t>
            </a:r>
            <a:r>
              <a:rPr lang="de-DE" dirty="0" smtClean="0"/>
              <a:t>Text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8014800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, Inhalt und Bild mit BU (2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26772F8-353C-462B-BAD8-13E79D62C0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9CF1ABC-D8F0-4267-AA0B-008ACBCB2F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6321" y="1655601"/>
            <a:ext cx="5836874" cy="4824574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5" name="Bildplatzhalter 6">
            <a:extLst>
              <a:ext uri="{FF2B5EF4-FFF2-40B4-BE49-F238E27FC236}">
                <a16:creationId xmlns:a16="http://schemas.microsoft.com/office/drawing/2014/main" id="{164395B4-D3B9-4087-8A13-411F5119D772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856580" y="1727200"/>
            <a:ext cx="5836874" cy="2951720"/>
          </a:xfrm>
          <a:solidFill>
            <a:schemeClr val="bg1">
              <a:lumMod val="75000"/>
            </a:schemeClr>
          </a:solidFill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 sz="1052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dirty="0" smtClean="0"/>
              <a:t>Bild durch Klicken auf Symbol hinzufügen</a:t>
            </a:r>
            <a:endParaRPr lang="de-DE" dirty="0"/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90030A45-5DB1-4A45-874F-1FBEA92730B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856580" y="4786931"/>
            <a:ext cx="5836874" cy="1693244"/>
          </a:xfrm>
        </p:spPr>
        <p:txBody>
          <a:bodyPr/>
          <a:lstStyle>
            <a:lvl1pPr>
              <a:defRPr sz="1400"/>
            </a:lvl1pPr>
          </a:lstStyle>
          <a:p>
            <a:pPr lvl="0"/>
            <a:r>
              <a:rPr lang="de-DE" dirty="0"/>
              <a:t>Bildunterschrift</a:t>
            </a:r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04EA4C47-724C-4474-9481-67123ABBCE2F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de-DE" dirty="0"/>
              <a:t>Einzeiliger </a:t>
            </a:r>
            <a:r>
              <a:rPr lang="de-DE" dirty="0" smtClean="0"/>
              <a:t>Text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2509101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26772F8-353C-462B-BAD8-13E79D62C0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5" name="Inhaltsplatzhalter 2">
            <a:extLst>
              <a:ext uri="{FF2B5EF4-FFF2-40B4-BE49-F238E27FC236}">
                <a16:creationId xmlns:a16="http://schemas.microsoft.com/office/drawing/2014/main" id="{94054B63-FC9D-4335-9AAA-4F8D0484661B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8892003" y="1655601"/>
            <a:ext cx="3801450" cy="4824574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7" name="Bildplatzhalter 6">
            <a:extLst>
              <a:ext uri="{FF2B5EF4-FFF2-40B4-BE49-F238E27FC236}">
                <a16:creationId xmlns:a16="http://schemas.microsoft.com/office/drawing/2014/main" id="{6E0AD6D4-E1B7-4B04-B788-A5D34C9B7634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746324" y="1727207"/>
            <a:ext cx="7874288" cy="4550086"/>
          </a:xfrm>
          <a:solidFill>
            <a:schemeClr val="bg1">
              <a:lumMod val="75000"/>
            </a:schemeClr>
          </a:solidFill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 sz="1052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dirty="0" smtClean="0"/>
              <a:t>Bild durch Klicken auf Symbol hinzufügen</a:t>
            </a:r>
            <a:endParaRPr lang="de-DE" dirty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7F19D6DD-B0FC-4330-8705-D83CC83CB912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de-DE" dirty="0"/>
              <a:t>Einzeiliger </a:t>
            </a:r>
            <a:r>
              <a:rPr lang="de-DE" dirty="0" smtClean="0"/>
              <a:t>Text</a:t>
            </a:r>
            <a:endParaRPr lang="de-DE" dirty="0"/>
          </a:p>
        </p:txBody>
      </p:sp>
      <p:sp>
        <p:nvSpPr>
          <p:cNvPr id="10" name="Textplatzhalter 6">
            <a:extLst>
              <a:ext uri="{FF2B5EF4-FFF2-40B4-BE49-F238E27FC236}">
                <a16:creationId xmlns:a16="http://schemas.microsoft.com/office/drawing/2014/main" id="{134153DE-B702-424C-9B82-05AFC050C5A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46324" y="6356093"/>
            <a:ext cx="7874288" cy="245119"/>
          </a:xfrm>
        </p:spPr>
        <p:txBody>
          <a:bodyPr/>
          <a:lstStyle>
            <a:lvl1pPr algn="r">
              <a:defRPr sz="1100"/>
            </a:lvl1pPr>
          </a:lstStyle>
          <a:p>
            <a:pPr lvl="0"/>
            <a:r>
              <a:rPr lang="de-DE" dirty="0"/>
              <a:t>Bildunterschrift</a:t>
            </a:r>
          </a:p>
        </p:txBody>
      </p:sp>
    </p:spTree>
    <p:extLst>
      <p:ext uri="{BB962C8B-B14F-4D97-AF65-F5344CB8AC3E}">
        <p14:creationId xmlns:p14="http://schemas.microsoft.com/office/powerpoint/2010/main" val="29510618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Bilder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26772F8-353C-462B-BAD8-13E79D62C0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5" name="Inhaltsplatzhalter 2">
            <a:extLst>
              <a:ext uri="{FF2B5EF4-FFF2-40B4-BE49-F238E27FC236}">
                <a16:creationId xmlns:a16="http://schemas.microsoft.com/office/drawing/2014/main" id="{94054B63-FC9D-4335-9AAA-4F8D0484661B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746323" y="4303185"/>
            <a:ext cx="3801450" cy="1946207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7" name="Bildplatzhalter 6">
            <a:extLst>
              <a:ext uri="{FF2B5EF4-FFF2-40B4-BE49-F238E27FC236}">
                <a16:creationId xmlns:a16="http://schemas.microsoft.com/office/drawing/2014/main" id="{6E0AD6D4-E1B7-4B04-B788-A5D34C9B7634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746323" y="1734717"/>
            <a:ext cx="3801450" cy="2447664"/>
          </a:xfrm>
          <a:solidFill>
            <a:schemeClr val="bg1">
              <a:lumMod val="75000"/>
            </a:schemeClr>
          </a:solidFill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 sz="1052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dirty="0" smtClean="0"/>
              <a:t>Bild durch Klicken auf Symbol hinzufügen</a:t>
            </a:r>
            <a:endParaRPr lang="de-DE" dirty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7F19D6DD-B0FC-4330-8705-D83CC83CB912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de-DE" dirty="0"/>
              <a:t>Einzeiliger </a:t>
            </a:r>
            <a:r>
              <a:rPr lang="de-DE" dirty="0" smtClean="0"/>
              <a:t>Text</a:t>
            </a:r>
            <a:endParaRPr lang="de-DE" dirty="0"/>
          </a:p>
        </p:txBody>
      </p:sp>
      <p:sp>
        <p:nvSpPr>
          <p:cNvPr id="9" name="Inhaltsplatzhalter 2">
            <a:extLst>
              <a:ext uri="{FF2B5EF4-FFF2-40B4-BE49-F238E27FC236}">
                <a16:creationId xmlns:a16="http://schemas.microsoft.com/office/drawing/2014/main" id="{D266A46E-5E31-4F2D-9CCF-54710495D3B0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4819163" y="4303185"/>
            <a:ext cx="3801450" cy="1946207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11" name="Bildplatzhalter 6">
            <a:extLst>
              <a:ext uri="{FF2B5EF4-FFF2-40B4-BE49-F238E27FC236}">
                <a16:creationId xmlns:a16="http://schemas.microsoft.com/office/drawing/2014/main" id="{930367BB-C6F3-4CC8-9276-F7A1AC906EFB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4819163" y="1734717"/>
            <a:ext cx="3801450" cy="2447664"/>
          </a:xfrm>
          <a:solidFill>
            <a:schemeClr val="bg1">
              <a:lumMod val="75000"/>
            </a:schemeClr>
          </a:solidFill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 sz="1052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dirty="0" smtClean="0"/>
              <a:t>Bild durch Klicken auf Symbol hinzufügen</a:t>
            </a:r>
            <a:endParaRPr lang="de-DE" dirty="0"/>
          </a:p>
        </p:txBody>
      </p:sp>
      <p:sp>
        <p:nvSpPr>
          <p:cNvPr id="12" name="Inhaltsplatzhalter 2">
            <a:extLst>
              <a:ext uri="{FF2B5EF4-FFF2-40B4-BE49-F238E27FC236}">
                <a16:creationId xmlns:a16="http://schemas.microsoft.com/office/drawing/2014/main" id="{79A4E42F-58DC-4F37-B710-360091302ABE}"/>
              </a:ext>
            </a:extLst>
          </p:cNvPr>
          <p:cNvSpPr>
            <a:spLocks noGrp="1"/>
          </p:cNvSpPr>
          <p:nvPr>
            <p:ph idx="17"/>
          </p:nvPr>
        </p:nvSpPr>
        <p:spPr>
          <a:xfrm>
            <a:off x="8892003" y="4303185"/>
            <a:ext cx="3801450" cy="1946207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13" name="Bildplatzhalter 6">
            <a:extLst>
              <a:ext uri="{FF2B5EF4-FFF2-40B4-BE49-F238E27FC236}">
                <a16:creationId xmlns:a16="http://schemas.microsoft.com/office/drawing/2014/main" id="{8A9B2745-F4B5-4302-BD74-7482FA6EEF94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8892003" y="1734717"/>
            <a:ext cx="3801450" cy="2447664"/>
          </a:xfrm>
          <a:solidFill>
            <a:schemeClr val="bg1">
              <a:lumMod val="75000"/>
            </a:schemeClr>
          </a:solidFill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 sz="1052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dirty="0" smtClean="0"/>
              <a:t>Bild durch Klicken auf Symbol hinzufügen</a:t>
            </a:r>
            <a:endParaRPr lang="de-DE" dirty="0"/>
          </a:p>
        </p:txBody>
      </p:sp>
      <p:sp>
        <p:nvSpPr>
          <p:cNvPr id="10" name="Textplatzhalter 6">
            <a:extLst>
              <a:ext uri="{FF2B5EF4-FFF2-40B4-BE49-F238E27FC236}">
                <a16:creationId xmlns:a16="http://schemas.microsoft.com/office/drawing/2014/main" id="{134153DE-B702-424C-9B82-05AFC050C5A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46323" y="6290591"/>
            <a:ext cx="11947131" cy="225550"/>
          </a:xfrm>
        </p:spPr>
        <p:txBody>
          <a:bodyPr anchor="b"/>
          <a:lstStyle>
            <a:lvl1pPr algn="r">
              <a:defRPr sz="1100"/>
            </a:lvl1pPr>
          </a:lstStyle>
          <a:p>
            <a:pPr lvl="0"/>
            <a:r>
              <a:rPr lang="de-DE" dirty="0"/>
              <a:t>Bildunterschrift</a:t>
            </a:r>
          </a:p>
        </p:txBody>
      </p:sp>
    </p:spTree>
    <p:extLst>
      <p:ext uri="{BB962C8B-B14F-4D97-AF65-F5344CB8AC3E}">
        <p14:creationId xmlns:p14="http://schemas.microsoft.com/office/powerpoint/2010/main" val="31629606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399D322-EFC8-4019-87C3-DC671BF35F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463529B9-A2F6-4F52-891B-E9155FFD829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DE" dirty="0"/>
              <a:t>Einzeiliger </a:t>
            </a:r>
            <a:r>
              <a:rPr lang="de-DE" dirty="0" smtClean="0"/>
              <a:t>Text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7014763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A683B84A-B2CE-4B0B-A820-DDA83791AFA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DE" dirty="0"/>
              <a:t>Einzeiliger </a:t>
            </a:r>
            <a:r>
              <a:rPr lang="de-DE" dirty="0" smtClean="0"/>
              <a:t>Text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4786759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r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ildplatzhalter 6">
            <a:extLst>
              <a:ext uri="{FF2B5EF4-FFF2-40B4-BE49-F238E27FC236}">
                <a16:creationId xmlns:a16="http://schemas.microsoft.com/office/drawing/2014/main" id="{80B0B724-74E1-41DB-BD36-964D5B5B11BC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1" y="2"/>
            <a:ext cx="13439775" cy="6300000"/>
          </a:xfrm>
          <a:solidFill>
            <a:schemeClr val="bg1">
              <a:lumMod val="75000"/>
            </a:schemeClr>
          </a:solidFill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 sz="1052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dirty="0" smtClean="0"/>
              <a:t>Bild durch Klicken auf Symbol hinzufügen</a:t>
            </a:r>
            <a:endParaRPr lang="de-DE" dirty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CE4CCA1A-E770-44F4-8710-7CF786EEAD60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de-DE" dirty="0"/>
              <a:t>Einzeiliger </a:t>
            </a:r>
            <a:r>
              <a:rPr lang="de-DE" dirty="0" smtClean="0"/>
              <a:t>Text</a:t>
            </a:r>
            <a:endParaRPr lang="de-DE" dirty="0"/>
          </a:p>
        </p:txBody>
      </p:sp>
      <p:sp>
        <p:nvSpPr>
          <p:cNvPr id="13" name="Textplatzhalter 6">
            <a:extLst>
              <a:ext uri="{FF2B5EF4-FFF2-40B4-BE49-F238E27FC236}">
                <a16:creationId xmlns:a16="http://schemas.microsoft.com/office/drawing/2014/main" id="{7869E8DE-07EB-490F-90D2-120E3FFD5DE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46323" y="6349562"/>
            <a:ext cx="11947131" cy="245119"/>
          </a:xfrm>
        </p:spPr>
        <p:txBody>
          <a:bodyPr/>
          <a:lstStyle>
            <a:lvl1pPr algn="r">
              <a:defRPr sz="1100"/>
            </a:lvl1pPr>
          </a:lstStyle>
          <a:p>
            <a:pPr lvl="0"/>
            <a:r>
              <a:rPr lang="de-DE" dirty="0"/>
              <a:t>Bildunterschrift</a:t>
            </a:r>
          </a:p>
        </p:txBody>
      </p:sp>
    </p:spTree>
    <p:extLst>
      <p:ext uri="{BB962C8B-B14F-4D97-AF65-F5344CB8AC3E}">
        <p14:creationId xmlns:p14="http://schemas.microsoft.com/office/powerpoint/2010/main" val="3329580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Freihandform: Form 47">
            <a:extLst>
              <a:ext uri="{FF2B5EF4-FFF2-40B4-BE49-F238E27FC236}">
                <a16:creationId xmlns:a16="http://schemas.microsoft.com/office/drawing/2014/main" id="{A4126A92-F7E8-41DF-8341-47C0BB774E43}"/>
              </a:ext>
            </a:extLst>
          </p:cNvPr>
          <p:cNvSpPr/>
          <p:nvPr userDrawn="1"/>
        </p:nvSpPr>
        <p:spPr>
          <a:xfrm>
            <a:off x="2" y="2537923"/>
            <a:ext cx="13437605" cy="5021753"/>
          </a:xfrm>
          <a:custGeom>
            <a:avLst/>
            <a:gdLst>
              <a:gd name="connsiteX0" fmla="*/ 0 w 10690087"/>
              <a:gd name="connsiteY0" fmla="*/ 0 h 5021753"/>
              <a:gd name="connsiteX1" fmla="*/ 21828 w 10690087"/>
              <a:gd name="connsiteY1" fmla="*/ 539 h 5021753"/>
              <a:gd name="connsiteX2" fmla="*/ 5344636 w 10690087"/>
              <a:gd name="connsiteY2" fmla="*/ 220887 h 5021753"/>
              <a:gd name="connsiteX3" fmla="*/ 10668486 w 10690087"/>
              <a:gd name="connsiteY3" fmla="*/ 684346 h 5021753"/>
              <a:gd name="connsiteX4" fmla="*/ 10690087 w 10690087"/>
              <a:gd name="connsiteY4" fmla="*/ 686679 h 5021753"/>
              <a:gd name="connsiteX5" fmla="*/ 10690087 w 10690087"/>
              <a:gd name="connsiteY5" fmla="*/ 5021753 h 5021753"/>
              <a:gd name="connsiteX6" fmla="*/ 0 w 10690087"/>
              <a:gd name="connsiteY6" fmla="*/ 5021753 h 50217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690087" h="5021753">
                <a:moveTo>
                  <a:pt x="0" y="0"/>
                </a:moveTo>
                <a:lnTo>
                  <a:pt x="21828" y="539"/>
                </a:lnTo>
                <a:cubicBezTo>
                  <a:pt x="613220" y="15331"/>
                  <a:pt x="3117957" y="83109"/>
                  <a:pt x="5344636" y="220887"/>
                </a:cubicBezTo>
                <a:cubicBezTo>
                  <a:pt x="7593538" y="359777"/>
                  <a:pt x="10081608" y="621168"/>
                  <a:pt x="10668486" y="684346"/>
                </a:cubicBezTo>
                <a:lnTo>
                  <a:pt x="10690087" y="686679"/>
                </a:lnTo>
                <a:lnTo>
                  <a:pt x="10690087" y="5021753"/>
                </a:lnTo>
                <a:lnTo>
                  <a:pt x="0" y="5021753"/>
                </a:lnTo>
                <a:close/>
              </a:path>
            </a:pathLst>
          </a:custGeom>
          <a:solidFill>
            <a:srgbClr val="005E90"/>
          </a:solidFill>
          <a:ln w="12696" cap="flat">
            <a:noFill/>
            <a:prstDash val="solid"/>
            <a:miter/>
          </a:ln>
        </p:spPr>
        <p:txBody>
          <a:bodyPr rtlCol="0" anchor="ctr"/>
          <a:lstStyle/>
          <a:p>
            <a:endParaRPr lang="de-DE" sz="1800" dirty="0"/>
          </a:p>
        </p:txBody>
      </p:sp>
      <p:sp>
        <p:nvSpPr>
          <p:cNvPr id="50" name="Freihandform: Form 49">
            <a:extLst>
              <a:ext uri="{FF2B5EF4-FFF2-40B4-BE49-F238E27FC236}">
                <a16:creationId xmlns:a16="http://schemas.microsoft.com/office/drawing/2014/main" id="{DB5BF16A-ED30-4BDE-BA9B-6E593C80B686}"/>
              </a:ext>
            </a:extLst>
          </p:cNvPr>
          <p:cNvSpPr/>
          <p:nvPr/>
        </p:nvSpPr>
        <p:spPr>
          <a:xfrm>
            <a:off x="0" y="2664538"/>
            <a:ext cx="13437607" cy="936173"/>
          </a:xfrm>
          <a:custGeom>
            <a:avLst/>
            <a:gdLst>
              <a:gd name="connsiteX0" fmla="*/ 0 w 10690088"/>
              <a:gd name="connsiteY0" fmla="*/ 0 h 936173"/>
              <a:gd name="connsiteX1" fmla="*/ 33950 w 10690088"/>
              <a:gd name="connsiteY1" fmla="*/ 1141 h 936173"/>
              <a:gd name="connsiteX2" fmla="*/ 5345908 w 10690088"/>
              <a:gd name="connsiteY2" fmla="*/ 294909 h 936173"/>
              <a:gd name="connsiteX3" fmla="*/ 10659323 w 10690088"/>
              <a:gd name="connsiteY3" fmla="*/ 913333 h 936173"/>
              <a:gd name="connsiteX4" fmla="*/ 10690088 w 10690088"/>
              <a:gd name="connsiteY4" fmla="*/ 917799 h 936173"/>
              <a:gd name="connsiteX5" fmla="*/ 10690088 w 10690088"/>
              <a:gd name="connsiteY5" fmla="*/ 936173 h 936173"/>
              <a:gd name="connsiteX6" fmla="*/ 10657692 w 10690088"/>
              <a:gd name="connsiteY6" fmla="*/ 931528 h 936173"/>
              <a:gd name="connsiteX7" fmla="*/ 5345908 w 10690088"/>
              <a:gd name="connsiteY7" fmla="*/ 312687 h 936173"/>
              <a:gd name="connsiteX8" fmla="*/ 33898 w 10690088"/>
              <a:gd name="connsiteY8" fmla="*/ 19822 h 936173"/>
              <a:gd name="connsiteX9" fmla="*/ 0 w 10690088"/>
              <a:gd name="connsiteY9" fmla="*/ 18724 h 936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690088" h="936173">
                <a:moveTo>
                  <a:pt x="0" y="0"/>
                </a:moveTo>
                <a:lnTo>
                  <a:pt x="33950" y="1141"/>
                </a:lnTo>
                <a:cubicBezTo>
                  <a:pt x="644492" y="21853"/>
                  <a:pt x="3145895" y="112686"/>
                  <a:pt x="5345908" y="294909"/>
                </a:cubicBezTo>
                <a:cubicBezTo>
                  <a:pt x="7569254" y="478244"/>
                  <a:pt x="10054129" y="825885"/>
                  <a:pt x="10659323" y="913333"/>
                </a:cubicBezTo>
                <a:lnTo>
                  <a:pt x="10690088" y="917799"/>
                </a:lnTo>
                <a:lnTo>
                  <a:pt x="10690088" y="936173"/>
                </a:lnTo>
                <a:lnTo>
                  <a:pt x="10657692" y="931528"/>
                </a:lnTo>
                <a:cubicBezTo>
                  <a:pt x="10051908" y="844913"/>
                  <a:pt x="7568143" y="497133"/>
                  <a:pt x="5345908" y="312687"/>
                </a:cubicBezTo>
                <a:cubicBezTo>
                  <a:pt x="3144784" y="131575"/>
                  <a:pt x="644214" y="39908"/>
                  <a:pt x="33898" y="19822"/>
                </a:cubicBezTo>
                <a:lnTo>
                  <a:pt x="0" y="18724"/>
                </a:lnTo>
                <a:close/>
              </a:path>
            </a:pathLst>
          </a:custGeom>
          <a:solidFill>
            <a:srgbClr val="95D5E1"/>
          </a:solidFill>
          <a:ln w="12696" cap="flat">
            <a:noFill/>
            <a:prstDash val="solid"/>
            <a:miter/>
          </a:ln>
        </p:spPr>
        <p:txBody>
          <a:bodyPr rtlCol="0" anchor="ctr"/>
          <a:lstStyle/>
          <a:p>
            <a:endParaRPr lang="de-DE" sz="1800" dirty="0"/>
          </a:p>
        </p:txBody>
      </p:sp>
      <p:sp>
        <p:nvSpPr>
          <p:cNvPr id="52" name="Freihandform: Form 51">
            <a:extLst>
              <a:ext uri="{FF2B5EF4-FFF2-40B4-BE49-F238E27FC236}">
                <a16:creationId xmlns:a16="http://schemas.microsoft.com/office/drawing/2014/main" id="{8058C2D5-1192-47DC-B26D-6538684BCF25}"/>
              </a:ext>
            </a:extLst>
          </p:cNvPr>
          <p:cNvSpPr/>
          <p:nvPr/>
        </p:nvSpPr>
        <p:spPr>
          <a:xfrm>
            <a:off x="2" y="2660096"/>
            <a:ext cx="13437605" cy="838070"/>
          </a:xfrm>
          <a:custGeom>
            <a:avLst/>
            <a:gdLst>
              <a:gd name="connsiteX0" fmla="*/ 10690087 w 10690087"/>
              <a:gd name="connsiteY0" fmla="*/ 0 h 838070"/>
              <a:gd name="connsiteX1" fmla="*/ 10690087 w 10690087"/>
              <a:gd name="connsiteY1" fmla="*/ 19374 h 838070"/>
              <a:gd name="connsiteX2" fmla="*/ 10657916 w 10690087"/>
              <a:gd name="connsiteY2" fmla="*/ 20339 h 838070"/>
              <a:gd name="connsiteX3" fmla="*/ 5345906 w 10690087"/>
              <a:gd name="connsiteY3" fmla="*/ 281572 h 838070"/>
              <a:gd name="connsiteX4" fmla="*/ 32855 w 10690087"/>
              <a:gd name="connsiteY4" fmla="*/ 833850 h 838070"/>
              <a:gd name="connsiteX5" fmla="*/ 0 w 10690087"/>
              <a:gd name="connsiteY5" fmla="*/ 838070 h 838070"/>
              <a:gd name="connsiteX6" fmla="*/ 0 w 10690087"/>
              <a:gd name="connsiteY6" fmla="*/ 818701 h 838070"/>
              <a:gd name="connsiteX7" fmla="*/ 30369 w 10690087"/>
              <a:gd name="connsiteY7" fmla="*/ 814802 h 838070"/>
              <a:gd name="connsiteX8" fmla="*/ 5344636 w 10690087"/>
              <a:gd name="connsiteY8" fmla="*/ 262524 h 838070"/>
              <a:gd name="connsiteX9" fmla="*/ 10657861 w 10690087"/>
              <a:gd name="connsiteY9" fmla="*/ 926 h 8380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690087" h="838070">
                <a:moveTo>
                  <a:pt x="10690087" y="0"/>
                </a:moveTo>
                <a:lnTo>
                  <a:pt x="10690087" y="19374"/>
                </a:lnTo>
                <a:lnTo>
                  <a:pt x="10657916" y="20339"/>
                </a:lnTo>
                <a:cubicBezTo>
                  <a:pt x="10047600" y="38793"/>
                  <a:pt x="7547030" y="119349"/>
                  <a:pt x="5345906" y="281572"/>
                </a:cubicBezTo>
                <a:cubicBezTo>
                  <a:pt x="3122560" y="446018"/>
                  <a:pt x="638656" y="756298"/>
                  <a:pt x="32855" y="833850"/>
                </a:cubicBezTo>
                <a:lnTo>
                  <a:pt x="0" y="838070"/>
                </a:lnTo>
                <a:lnTo>
                  <a:pt x="0" y="818701"/>
                </a:lnTo>
                <a:lnTo>
                  <a:pt x="30369" y="814802"/>
                </a:lnTo>
                <a:cubicBezTo>
                  <a:pt x="636415" y="737250"/>
                  <a:pt x="3121290" y="426970"/>
                  <a:pt x="5344636" y="262524"/>
                </a:cubicBezTo>
                <a:cubicBezTo>
                  <a:pt x="7545761" y="100301"/>
                  <a:pt x="10047303" y="18773"/>
                  <a:pt x="10657861" y="926"/>
                </a:cubicBezTo>
                <a:close/>
              </a:path>
            </a:pathLst>
          </a:custGeom>
          <a:solidFill>
            <a:srgbClr val="F2B700"/>
          </a:solidFill>
          <a:ln w="12696" cap="flat">
            <a:noFill/>
            <a:prstDash val="solid"/>
            <a:miter/>
          </a:ln>
        </p:spPr>
        <p:txBody>
          <a:bodyPr rtlCol="0" anchor="ctr"/>
          <a:lstStyle/>
          <a:p>
            <a:endParaRPr lang="de-DE" sz="1800" dirty="0"/>
          </a:p>
        </p:txBody>
      </p:sp>
      <p:sp>
        <p:nvSpPr>
          <p:cNvPr id="54" name="Freihandform: Form 53">
            <a:extLst>
              <a:ext uri="{FF2B5EF4-FFF2-40B4-BE49-F238E27FC236}">
                <a16:creationId xmlns:a16="http://schemas.microsoft.com/office/drawing/2014/main" id="{6F18FE9C-9C60-49A9-94C3-97341432BCF6}"/>
              </a:ext>
            </a:extLst>
          </p:cNvPr>
          <p:cNvSpPr/>
          <p:nvPr/>
        </p:nvSpPr>
        <p:spPr>
          <a:xfrm>
            <a:off x="0" y="2510432"/>
            <a:ext cx="13437607" cy="528105"/>
          </a:xfrm>
          <a:custGeom>
            <a:avLst/>
            <a:gdLst>
              <a:gd name="connsiteX0" fmla="*/ 10690088 w 10690088"/>
              <a:gd name="connsiteY0" fmla="*/ 0 h 528105"/>
              <a:gd name="connsiteX1" fmla="*/ 10690088 w 10690088"/>
              <a:gd name="connsiteY1" fmla="*/ 19048 h 528105"/>
              <a:gd name="connsiteX2" fmla="*/ 10657917 w 10690088"/>
              <a:gd name="connsiteY2" fmla="*/ 19621 h 528105"/>
              <a:gd name="connsiteX3" fmla="*/ 5345907 w 10690088"/>
              <a:gd name="connsiteY3" fmla="*/ 182347 h 528105"/>
              <a:gd name="connsiteX4" fmla="*/ 32908 w 10690088"/>
              <a:gd name="connsiteY4" fmla="*/ 525474 h 528105"/>
              <a:gd name="connsiteX5" fmla="*/ 0 w 10690088"/>
              <a:gd name="connsiteY5" fmla="*/ 528105 h 528105"/>
              <a:gd name="connsiteX6" fmla="*/ 0 w 10690088"/>
              <a:gd name="connsiteY6" fmla="*/ 508956 h 528105"/>
              <a:gd name="connsiteX7" fmla="*/ 31640 w 10690088"/>
              <a:gd name="connsiteY7" fmla="*/ 506426 h 528105"/>
              <a:gd name="connsiteX8" fmla="*/ 5345907 w 10690088"/>
              <a:gd name="connsiteY8" fmla="*/ 163299 h 528105"/>
              <a:gd name="connsiteX9" fmla="*/ 10657917 w 10690088"/>
              <a:gd name="connsiteY9" fmla="*/ 573 h 5281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690088" h="528105">
                <a:moveTo>
                  <a:pt x="10690088" y="0"/>
                </a:moveTo>
                <a:lnTo>
                  <a:pt x="10690088" y="19048"/>
                </a:lnTo>
                <a:lnTo>
                  <a:pt x="10657917" y="19621"/>
                </a:lnTo>
                <a:cubicBezTo>
                  <a:pt x="10047601" y="30680"/>
                  <a:pt x="7547031" y="81236"/>
                  <a:pt x="5345907" y="182347"/>
                </a:cubicBezTo>
                <a:cubicBezTo>
                  <a:pt x="3123672" y="284570"/>
                  <a:pt x="638935" y="477210"/>
                  <a:pt x="32908" y="525474"/>
                </a:cubicBezTo>
                <a:lnTo>
                  <a:pt x="0" y="528105"/>
                </a:lnTo>
                <a:lnTo>
                  <a:pt x="0" y="508956"/>
                </a:lnTo>
                <a:lnTo>
                  <a:pt x="31640" y="506426"/>
                </a:lnTo>
                <a:cubicBezTo>
                  <a:pt x="637686" y="458162"/>
                  <a:pt x="3122561" y="265522"/>
                  <a:pt x="5345907" y="163299"/>
                </a:cubicBezTo>
                <a:cubicBezTo>
                  <a:pt x="7547031" y="62188"/>
                  <a:pt x="10047601" y="11632"/>
                  <a:pt x="10657917" y="573"/>
                </a:cubicBezTo>
                <a:close/>
              </a:path>
            </a:pathLst>
          </a:custGeom>
          <a:solidFill>
            <a:srgbClr val="AA192B"/>
          </a:solidFill>
          <a:ln w="12696" cap="flat">
            <a:noFill/>
            <a:prstDash val="solid"/>
            <a:miter/>
          </a:ln>
        </p:spPr>
        <p:txBody>
          <a:bodyPr rtlCol="0" anchor="ctr"/>
          <a:lstStyle/>
          <a:p>
            <a:endParaRPr lang="de-DE" sz="1800" dirty="0"/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26F91E02-642A-422A-A20C-68C28ECCCF5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46322" y="3679445"/>
            <a:ext cx="11947132" cy="2869200"/>
          </a:xfrm>
        </p:spPr>
        <p:txBody>
          <a:bodyPr anchor="b"/>
          <a:lstStyle>
            <a:lvl1pPr>
              <a:defRPr>
                <a:solidFill>
                  <a:schemeClr val="bg1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3" name="Titel 2">
            <a:extLst>
              <a:ext uri="{FF2B5EF4-FFF2-40B4-BE49-F238E27FC236}">
                <a16:creationId xmlns:a16="http://schemas.microsoft.com/office/drawing/2014/main" id="{E81F9BDF-D3DC-4D4B-B791-3E0CE0B778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6323" y="1272895"/>
            <a:ext cx="9729298" cy="814754"/>
          </a:xfrm>
        </p:spPr>
        <p:txBody>
          <a:bodyPr anchor="b"/>
          <a:lstStyle/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6DC45A41-A254-4127-9CA3-126386246983}"/>
              </a:ext>
              <a:ext uri="{C183D7F6-B498-43B3-948B-1728B52AA6E4}">
                <adec:decorative xmlns="" xmlns:adec="http://schemas.microsoft.com/office/drawing/2017/decorative" xmlns:lc="http://schemas.openxmlformats.org/drawingml/2006/lockedCanvas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6267" y="287450"/>
            <a:ext cx="2323995" cy="828271"/>
          </a:xfrm>
          <a:prstGeom prst="rect">
            <a:avLst/>
          </a:prstGeom>
        </p:spPr>
      </p:pic>
      <p:sp>
        <p:nvSpPr>
          <p:cNvPr id="11" name="Textplatzhalter 4">
            <a:extLst>
              <a:ext uri="{FF2B5EF4-FFF2-40B4-BE49-F238E27FC236}">
                <a16:creationId xmlns:a16="http://schemas.microsoft.com/office/drawing/2014/main" id="{573F393E-E66C-4EF9-8ECD-CD87B3D85A60}"/>
              </a:ext>
            </a:extLst>
          </p:cNvPr>
          <p:cNvSpPr>
            <a:spLocks noGrp="1"/>
          </p:cNvSpPr>
          <p:nvPr userDrawn="1"/>
        </p:nvSpPr>
        <p:spPr bwMode="gray">
          <a:xfrm>
            <a:off x="10509434" y="1279351"/>
            <a:ext cx="2568030" cy="828272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marL="0" indent="0" algn="l" defTabSz="801929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33896" indent="-233896" algn="l" defTabSz="801929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74753" indent="-240858" algn="l" defTabSz="801929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3896" indent="-233896" algn="l" defTabSz="801929" rtl="0" eaLnBrk="1" latinLnBrk="0" hangingPunct="1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74753" indent="-240858" algn="l" defTabSz="801929" rtl="0" eaLnBrk="1" latinLnBrk="0" hangingPunct="1">
              <a:lnSpc>
                <a:spcPct val="100000"/>
              </a:lnSpc>
              <a:spcBef>
                <a:spcPts val="0"/>
              </a:spcBef>
              <a:buFont typeface="+mj-lt"/>
              <a:buAutoNum type="alphaLcPeriod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05304" indent="-200482" algn="l" defTabSz="801929" rtl="0" eaLnBrk="1" latinLnBrk="0" hangingPunct="1">
              <a:lnSpc>
                <a:spcPct val="90000"/>
              </a:lnSpc>
              <a:spcBef>
                <a:spcPts val="439"/>
              </a:spcBef>
              <a:buFont typeface="Arial" panose="020B0604020202020204" pitchFamily="34" charset="0"/>
              <a:buChar char="•"/>
              <a:defRPr sz="157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606269" indent="-200482" algn="l" defTabSz="801929" rtl="0" eaLnBrk="1" latinLnBrk="0" hangingPunct="1">
              <a:lnSpc>
                <a:spcPct val="90000"/>
              </a:lnSpc>
              <a:spcBef>
                <a:spcPts val="439"/>
              </a:spcBef>
              <a:buFont typeface="Arial" panose="020B0604020202020204" pitchFamily="34" charset="0"/>
              <a:buChar char="•"/>
              <a:defRPr sz="157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007233" indent="-200482" algn="l" defTabSz="801929" rtl="0" eaLnBrk="1" latinLnBrk="0" hangingPunct="1">
              <a:lnSpc>
                <a:spcPct val="90000"/>
              </a:lnSpc>
              <a:spcBef>
                <a:spcPts val="439"/>
              </a:spcBef>
              <a:buFont typeface="Arial" panose="020B0604020202020204" pitchFamily="34" charset="0"/>
              <a:buChar char="•"/>
              <a:defRPr sz="157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08197" indent="-200482" algn="l" defTabSz="801929" rtl="0" eaLnBrk="1" latinLnBrk="0" hangingPunct="1">
              <a:lnSpc>
                <a:spcPct val="90000"/>
              </a:lnSpc>
              <a:spcBef>
                <a:spcPts val="439"/>
              </a:spcBef>
              <a:buFont typeface="Arial" panose="020B0604020202020204" pitchFamily="34" charset="0"/>
              <a:buChar char="•"/>
              <a:defRPr sz="157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de-DE" sz="1150" dirty="0" smtClean="0"/>
              <a:t>Ministerium für Inneres, </a:t>
            </a:r>
            <a:br>
              <a:rPr lang="de-DE" sz="1150" dirty="0" smtClean="0"/>
            </a:br>
            <a:r>
              <a:rPr lang="de-DE" sz="1150" dirty="0" smtClean="0"/>
              <a:t>Bau und Digitalisierung</a:t>
            </a:r>
            <a:endParaRPr lang="de-DE" sz="1150" dirty="0"/>
          </a:p>
        </p:txBody>
      </p:sp>
    </p:spTree>
    <p:extLst>
      <p:ext uri="{BB962C8B-B14F-4D97-AF65-F5344CB8AC3E}">
        <p14:creationId xmlns:p14="http://schemas.microsoft.com/office/powerpoint/2010/main" val="31425061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477471BA-0C38-4C91-836A-8B0F3BE85886}"/>
              </a:ext>
            </a:extLst>
          </p:cNvPr>
          <p:cNvSpPr>
            <a:spLocks noGrp="1"/>
          </p:cNvSpPr>
          <p:nvPr>
            <p:ph type="title"/>
          </p:nvPr>
        </p:nvSpPr>
        <p:spPr bwMode="gray">
          <a:xfrm>
            <a:off x="746323" y="539477"/>
            <a:ext cx="9955563" cy="97269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de-DE" dirty="0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EE36E93F-F1AF-45D0-9B05-73D161A1CEB7}"/>
              </a:ext>
            </a:extLst>
          </p:cNvPr>
          <p:cNvSpPr>
            <a:spLocks noGrp="1"/>
          </p:cNvSpPr>
          <p:nvPr>
            <p:ph type="body" idx="1"/>
          </p:nvPr>
        </p:nvSpPr>
        <p:spPr bwMode="gray">
          <a:xfrm>
            <a:off x="746320" y="1655601"/>
            <a:ext cx="9955563" cy="4824574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B2A08611-3951-4811-8F07-3071A744837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560522" y="7190691"/>
            <a:ext cx="9911412" cy="225550"/>
          </a:xfrm>
          <a:prstGeom prst="rect">
            <a:avLst/>
          </a:prstGeom>
          <a:noFill/>
        </p:spPr>
        <p:txBody>
          <a:bodyPr vert="horz" wrap="square" lIns="0" tIns="0" rIns="0" bIns="0" rtlCol="0" anchor="t" anchorCtr="0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r>
              <a:rPr lang="de-DE" dirty="0"/>
              <a:t>Einzeiliger </a:t>
            </a:r>
            <a:r>
              <a:rPr lang="de-DE" dirty="0" smtClean="0"/>
              <a:t>Text</a:t>
            </a:r>
            <a:endParaRPr lang="de-DE" dirty="0"/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1BC10F2A-ECA9-4227-9B95-4BFC363604A9}"/>
              </a:ext>
            </a:extLst>
          </p:cNvPr>
          <p:cNvSpPr/>
          <p:nvPr userDrawn="1"/>
        </p:nvSpPr>
        <p:spPr>
          <a:xfrm>
            <a:off x="746322" y="7190691"/>
            <a:ext cx="814200" cy="2255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rtlCol="0" anchor="t" anchorCtr="0"/>
          <a:lstStyle/>
          <a:p>
            <a:pPr algn="l"/>
            <a:r>
              <a:rPr lang="de-DE" sz="1050" b="1" dirty="0">
                <a:solidFill>
                  <a:schemeClr val="tx1"/>
                </a:solidFill>
              </a:rPr>
              <a:t>Seite </a:t>
            </a:r>
            <a:fld id="{2E182D69-2EED-4595-B404-16C23D540916}" type="slidenum">
              <a:rPr lang="de-DE" sz="1050" b="1" smtClean="0">
                <a:solidFill>
                  <a:schemeClr val="tx1"/>
                </a:solidFill>
              </a:rPr>
              <a:pPr algn="l"/>
              <a:t>‹Nr.›</a:t>
            </a:fld>
            <a:endParaRPr lang="de-DE" sz="1050" b="1" dirty="0">
              <a:solidFill>
                <a:schemeClr val="tx1"/>
              </a:solidFill>
            </a:endParaRPr>
          </a:p>
        </p:txBody>
      </p:sp>
      <p:sp>
        <p:nvSpPr>
          <p:cNvPr id="33" name="Freihandform: Form 32">
            <a:extLst>
              <a:ext uri="{FF2B5EF4-FFF2-40B4-BE49-F238E27FC236}">
                <a16:creationId xmlns:a16="http://schemas.microsoft.com/office/drawing/2014/main" id="{17D165CB-F1CF-4848-BF51-53BC960CABBD}"/>
              </a:ext>
            </a:extLst>
          </p:cNvPr>
          <p:cNvSpPr/>
          <p:nvPr/>
        </p:nvSpPr>
        <p:spPr>
          <a:xfrm>
            <a:off x="0" y="6888251"/>
            <a:ext cx="13439555" cy="126203"/>
          </a:xfrm>
          <a:custGeom>
            <a:avLst/>
            <a:gdLst>
              <a:gd name="connsiteX0" fmla="*/ 10691638 w 10691638"/>
              <a:gd name="connsiteY0" fmla="*/ 0 h 126203"/>
              <a:gd name="connsiteX1" fmla="*/ 10691638 w 10691638"/>
              <a:gd name="connsiteY1" fmla="*/ 19046 h 126203"/>
              <a:gd name="connsiteX2" fmla="*/ 10657861 w 10691638"/>
              <a:gd name="connsiteY2" fmla="*/ 19168 h 126203"/>
              <a:gd name="connsiteX3" fmla="*/ 5344636 w 10691638"/>
              <a:gd name="connsiteY3" fmla="*/ 52970 h 126203"/>
              <a:gd name="connsiteX4" fmla="*/ 30369 w 10691638"/>
              <a:gd name="connsiteY4" fmla="*/ 125714 h 126203"/>
              <a:gd name="connsiteX5" fmla="*/ 0 w 10691638"/>
              <a:gd name="connsiteY5" fmla="*/ 126203 h 126203"/>
              <a:gd name="connsiteX6" fmla="*/ 0 w 10691638"/>
              <a:gd name="connsiteY6" fmla="*/ 107155 h 126203"/>
              <a:gd name="connsiteX7" fmla="*/ 30369 w 10691638"/>
              <a:gd name="connsiteY7" fmla="*/ 106666 h 126203"/>
              <a:gd name="connsiteX8" fmla="*/ 5344636 w 10691638"/>
              <a:gd name="connsiteY8" fmla="*/ 33922 h 126203"/>
              <a:gd name="connsiteX9" fmla="*/ 10658226 w 10691638"/>
              <a:gd name="connsiteY9" fmla="*/ 120 h 1262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691638" h="126203">
                <a:moveTo>
                  <a:pt x="10691638" y="0"/>
                </a:moveTo>
                <a:lnTo>
                  <a:pt x="10691638" y="19046"/>
                </a:lnTo>
                <a:lnTo>
                  <a:pt x="10657861" y="19168"/>
                </a:lnTo>
                <a:cubicBezTo>
                  <a:pt x="10047303" y="21442"/>
                  <a:pt x="7545761" y="31859"/>
                  <a:pt x="5344636" y="52970"/>
                </a:cubicBezTo>
                <a:cubicBezTo>
                  <a:pt x="3121290" y="75193"/>
                  <a:pt x="636415" y="115887"/>
                  <a:pt x="30369" y="125714"/>
                </a:cubicBezTo>
                <a:lnTo>
                  <a:pt x="0" y="126203"/>
                </a:lnTo>
                <a:lnTo>
                  <a:pt x="0" y="107155"/>
                </a:lnTo>
                <a:lnTo>
                  <a:pt x="30369" y="106666"/>
                </a:lnTo>
                <a:cubicBezTo>
                  <a:pt x="636415" y="96839"/>
                  <a:pt x="3121290" y="56145"/>
                  <a:pt x="5344636" y="33922"/>
                </a:cubicBezTo>
                <a:cubicBezTo>
                  <a:pt x="7545761" y="12811"/>
                  <a:pt x="10048274" y="2394"/>
                  <a:pt x="10658226" y="120"/>
                </a:cubicBezTo>
                <a:close/>
              </a:path>
            </a:pathLst>
          </a:custGeom>
          <a:solidFill>
            <a:srgbClr val="005E90"/>
          </a:solidFill>
          <a:ln w="12696" cap="flat">
            <a:noFill/>
            <a:prstDash val="solid"/>
            <a:miter/>
          </a:ln>
        </p:spPr>
        <p:txBody>
          <a:bodyPr rtlCol="0" anchor="ctr"/>
          <a:lstStyle/>
          <a:p>
            <a:endParaRPr lang="de-DE" sz="1800" dirty="0"/>
          </a:p>
        </p:txBody>
      </p:sp>
      <p:sp>
        <p:nvSpPr>
          <p:cNvPr id="35" name="Freihandform: Form 34">
            <a:extLst>
              <a:ext uri="{FF2B5EF4-FFF2-40B4-BE49-F238E27FC236}">
                <a16:creationId xmlns:a16="http://schemas.microsoft.com/office/drawing/2014/main" id="{C495D854-53ED-4D0B-8F2C-C07F80FA0A92}"/>
              </a:ext>
            </a:extLst>
          </p:cNvPr>
          <p:cNvSpPr/>
          <p:nvPr userDrawn="1"/>
        </p:nvSpPr>
        <p:spPr>
          <a:xfrm>
            <a:off x="0" y="6741776"/>
            <a:ext cx="13439555" cy="359781"/>
          </a:xfrm>
          <a:custGeom>
            <a:avLst/>
            <a:gdLst>
              <a:gd name="connsiteX0" fmla="*/ 10691638 w 10691638"/>
              <a:gd name="connsiteY0" fmla="*/ 0 h 359781"/>
              <a:gd name="connsiteX1" fmla="*/ 10691638 w 10691638"/>
              <a:gd name="connsiteY1" fmla="*/ 19048 h 359781"/>
              <a:gd name="connsiteX2" fmla="*/ 10659131 w 10691638"/>
              <a:gd name="connsiteY2" fmla="*/ 19427 h 359781"/>
              <a:gd name="connsiteX3" fmla="*/ 5345906 w 10691638"/>
              <a:gd name="connsiteY3" fmla="*/ 128334 h 359781"/>
              <a:gd name="connsiteX4" fmla="*/ 31639 w 10691638"/>
              <a:gd name="connsiteY4" fmla="*/ 358040 h 359781"/>
              <a:gd name="connsiteX5" fmla="*/ 0 w 10691638"/>
              <a:gd name="connsiteY5" fmla="*/ 359781 h 359781"/>
              <a:gd name="connsiteX6" fmla="*/ 0 w 10691638"/>
              <a:gd name="connsiteY6" fmla="*/ 341021 h 359781"/>
              <a:gd name="connsiteX7" fmla="*/ 30369 w 10691638"/>
              <a:gd name="connsiteY7" fmla="*/ 339409 h 359781"/>
              <a:gd name="connsiteX8" fmla="*/ 5344636 w 10691638"/>
              <a:gd name="connsiteY8" fmla="*/ 109286 h 359781"/>
              <a:gd name="connsiteX9" fmla="*/ 10659129 w 10691638"/>
              <a:gd name="connsiteY9" fmla="*/ 379 h 359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691638" h="359781">
                <a:moveTo>
                  <a:pt x="10691638" y="0"/>
                </a:moveTo>
                <a:lnTo>
                  <a:pt x="10691638" y="19048"/>
                </a:lnTo>
                <a:lnTo>
                  <a:pt x="10659131" y="19427"/>
                </a:lnTo>
                <a:cubicBezTo>
                  <a:pt x="10048572" y="26806"/>
                  <a:pt x="7547030" y="60556"/>
                  <a:pt x="5345906" y="128334"/>
                </a:cubicBezTo>
                <a:cubicBezTo>
                  <a:pt x="3122560" y="196112"/>
                  <a:pt x="637684" y="325140"/>
                  <a:pt x="31639" y="358040"/>
                </a:cubicBezTo>
                <a:lnTo>
                  <a:pt x="0" y="359781"/>
                </a:lnTo>
                <a:lnTo>
                  <a:pt x="0" y="341021"/>
                </a:lnTo>
                <a:lnTo>
                  <a:pt x="30369" y="339409"/>
                </a:lnTo>
                <a:cubicBezTo>
                  <a:pt x="636415" y="307343"/>
                  <a:pt x="3121290" y="178175"/>
                  <a:pt x="5344636" y="109286"/>
                </a:cubicBezTo>
                <a:cubicBezTo>
                  <a:pt x="7546871" y="41508"/>
                  <a:pt x="10048552" y="7758"/>
                  <a:pt x="10659129" y="379"/>
                </a:cubicBezTo>
                <a:close/>
              </a:path>
            </a:pathLst>
          </a:custGeom>
          <a:solidFill>
            <a:srgbClr val="289B38"/>
          </a:solidFill>
          <a:ln w="12696" cap="flat">
            <a:noFill/>
            <a:prstDash val="solid"/>
            <a:miter/>
          </a:ln>
        </p:spPr>
        <p:txBody>
          <a:bodyPr rtlCol="0" anchor="ctr"/>
          <a:lstStyle/>
          <a:p>
            <a:endParaRPr lang="de-DE" sz="1800" dirty="0"/>
          </a:p>
        </p:txBody>
      </p:sp>
      <p:pic>
        <p:nvPicPr>
          <p:cNvPr id="14" name="Grafik 13">
            <a:extLst>
              <a:ext uri="{FF2B5EF4-FFF2-40B4-BE49-F238E27FC236}">
                <a16:creationId xmlns:a16="http://schemas.microsoft.com/office/drawing/2014/main" id="{C8D0835A-B457-43C2-9BA1-AFAC02B313B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9034" y="7129819"/>
            <a:ext cx="814200" cy="179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6713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6" r:id="rId3"/>
    <p:sldLayoutId id="2147483659" r:id="rId4"/>
    <p:sldLayoutId id="2147483661" r:id="rId5"/>
    <p:sldLayoutId id="2147483658" r:id="rId6"/>
    <p:sldLayoutId id="2147483670" r:id="rId7"/>
    <p:sldLayoutId id="2147483654" r:id="rId8"/>
    <p:sldLayoutId id="2147483655" r:id="rId9"/>
    <p:sldLayoutId id="2147483663" r:id="rId10"/>
    <p:sldLayoutId id="2147483669" r:id="rId11"/>
  </p:sldLayoutIdLst>
  <p:hf sldNum="0" hdr="0" dt="0"/>
  <p:txStyles>
    <p:titleStyle>
      <a:lvl1pPr algn="l" defTabSz="801929" rtl="0" eaLnBrk="1" latinLnBrk="0" hangingPunct="1">
        <a:lnSpc>
          <a:spcPct val="100000"/>
        </a:lnSpc>
        <a:spcBef>
          <a:spcPct val="0"/>
        </a:spcBef>
        <a:buNone/>
        <a:defRPr sz="28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801929" rtl="0" eaLnBrk="1" latinLnBrk="0" hangingPunct="1">
        <a:lnSpc>
          <a:spcPct val="100000"/>
        </a:lnSpc>
        <a:spcBef>
          <a:spcPts val="0"/>
        </a:spcBef>
        <a:buFont typeface="Arial" panose="020B06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233896" indent="-233896" algn="l" defTabSz="801929" rtl="0" eaLnBrk="1" latinLnBrk="0" hangingPunct="1">
        <a:lnSpc>
          <a:spcPct val="100000"/>
        </a:lnSpc>
        <a:spcBef>
          <a:spcPts val="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474753" indent="-240858" algn="l" defTabSz="801929" rtl="0" eaLnBrk="1" latinLnBrk="0" hangingPunct="1">
        <a:lnSpc>
          <a:spcPct val="100000"/>
        </a:lnSpc>
        <a:spcBef>
          <a:spcPts val="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233896" indent="-233896" algn="l" defTabSz="801929" rtl="0" eaLnBrk="1" latinLnBrk="0" hangingPunct="1">
        <a:lnSpc>
          <a:spcPct val="100000"/>
        </a:lnSpc>
        <a:spcBef>
          <a:spcPts val="0"/>
        </a:spcBef>
        <a:buFont typeface="+mj-lt"/>
        <a:buAutoNum type="arabicPeriod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474753" indent="-240858" algn="l" defTabSz="801929" rtl="0" eaLnBrk="1" latinLnBrk="0" hangingPunct="1">
        <a:lnSpc>
          <a:spcPct val="100000"/>
        </a:lnSpc>
        <a:spcBef>
          <a:spcPts val="0"/>
        </a:spcBef>
        <a:buFont typeface="+mj-lt"/>
        <a:buAutoNum type="alphaLcPeriod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205304" indent="-200482" algn="l" defTabSz="801929" rtl="0" eaLnBrk="1" latinLnBrk="0" hangingPunct="1">
        <a:lnSpc>
          <a:spcPct val="90000"/>
        </a:lnSpc>
        <a:spcBef>
          <a:spcPts val="439"/>
        </a:spcBef>
        <a:buFont typeface="Arial" panose="020B0604020202020204" pitchFamily="34" charset="0"/>
        <a:buChar char="•"/>
        <a:defRPr sz="1579" kern="1200">
          <a:solidFill>
            <a:schemeClr val="tx1"/>
          </a:solidFill>
          <a:latin typeface="+mn-lt"/>
          <a:ea typeface="+mn-ea"/>
          <a:cs typeface="+mn-cs"/>
        </a:defRPr>
      </a:lvl6pPr>
      <a:lvl7pPr marL="2606269" indent="-200482" algn="l" defTabSz="801929" rtl="0" eaLnBrk="1" latinLnBrk="0" hangingPunct="1">
        <a:lnSpc>
          <a:spcPct val="90000"/>
        </a:lnSpc>
        <a:spcBef>
          <a:spcPts val="439"/>
        </a:spcBef>
        <a:buFont typeface="Arial" panose="020B0604020202020204" pitchFamily="34" charset="0"/>
        <a:buChar char="•"/>
        <a:defRPr sz="1579" kern="1200">
          <a:solidFill>
            <a:schemeClr val="tx1"/>
          </a:solidFill>
          <a:latin typeface="+mn-lt"/>
          <a:ea typeface="+mn-ea"/>
          <a:cs typeface="+mn-cs"/>
        </a:defRPr>
      </a:lvl7pPr>
      <a:lvl8pPr marL="3007233" indent="-200482" algn="l" defTabSz="801929" rtl="0" eaLnBrk="1" latinLnBrk="0" hangingPunct="1">
        <a:lnSpc>
          <a:spcPct val="90000"/>
        </a:lnSpc>
        <a:spcBef>
          <a:spcPts val="439"/>
        </a:spcBef>
        <a:buFont typeface="Arial" panose="020B0604020202020204" pitchFamily="34" charset="0"/>
        <a:buChar char="•"/>
        <a:defRPr sz="1579" kern="1200">
          <a:solidFill>
            <a:schemeClr val="tx1"/>
          </a:solidFill>
          <a:latin typeface="+mn-lt"/>
          <a:ea typeface="+mn-ea"/>
          <a:cs typeface="+mn-cs"/>
        </a:defRPr>
      </a:lvl8pPr>
      <a:lvl9pPr marL="3408197" indent="-200482" algn="l" defTabSz="801929" rtl="0" eaLnBrk="1" latinLnBrk="0" hangingPunct="1">
        <a:lnSpc>
          <a:spcPct val="90000"/>
        </a:lnSpc>
        <a:spcBef>
          <a:spcPts val="439"/>
        </a:spcBef>
        <a:buFont typeface="Arial" panose="020B0604020202020204" pitchFamily="34" charset="0"/>
        <a:buChar char="•"/>
        <a:defRPr sz="157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801929" rtl="0" eaLnBrk="1" latinLnBrk="0" hangingPunct="1">
        <a:defRPr sz="1579" kern="1200">
          <a:solidFill>
            <a:schemeClr val="tx1"/>
          </a:solidFill>
          <a:latin typeface="+mn-lt"/>
          <a:ea typeface="+mn-ea"/>
          <a:cs typeface="+mn-cs"/>
        </a:defRPr>
      </a:lvl1pPr>
      <a:lvl2pPr marL="400964" algn="l" defTabSz="801929" rtl="0" eaLnBrk="1" latinLnBrk="0" hangingPunct="1">
        <a:defRPr sz="1579" kern="1200">
          <a:solidFill>
            <a:schemeClr val="tx1"/>
          </a:solidFill>
          <a:latin typeface="+mn-lt"/>
          <a:ea typeface="+mn-ea"/>
          <a:cs typeface="+mn-cs"/>
        </a:defRPr>
      </a:lvl2pPr>
      <a:lvl3pPr marL="801929" algn="l" defTabSz="801929" rtl="0" eaLnBrk="1" latinLnBrk="0" hangingPunct="1">
        <a:defRPr sz="1579" kern="1200">
          <a:solidFill>
            <a:schemeClr val="tx1"/>
          </a:solidFill>
          <a:latin typeface="+mn-lt"/>
          <a:ea typeface="+mn-ea"/>
          <a:cs typeface="+mn-cs"/>
        </a:defRPr>
      </a:lvl3pPr>
      <a:lvl4pPr marL="1202893" algn="l" defTabSz="801929" rtl="0" eaLnBrk="1" latinLnBrk="0" hangingPunct="1">
        <a:defRPr sz="1579" kern="1200">
          <a:solidFill>
            <a:schemeClr val="tx1"/>
          </a:solidFill>
          <a:latin typeface="+mn-lt"/>
          <a:ea typeface="+mn-ea"/>
          <a:cs typeface="+mn-cs"/>
        </a:defRPr>
      </a:lvl4pPr>
      <a:lvl5pPr marL="1603858" algn="l" defTabSz="801929" rtl="0" eaLnBrk="1" latinLnBrk="0" hangingPunct="1">
        <a:defRPr sz="1579" kern="1200">
          <a:solidFill>
            <a:schemeClr val="tx1"/>
          </a:solidFill>
          <a:latin typeface="+mn-lt"/>
          <a:ea typeface="+mn-ea"/>
          <a:cs typeface="+mn-cs"/>
        </a:defRPr>
      </a:lvl5pPr>
      <a:lvl6pPr marL="2004822" algn="l" defTabSz="801929" rtl="0" eaLnBrk="1" latinLnBrk="0" hangingPunct="1">
        <a:defRPr sz="1579" kern="1200">
          <a:solidFill>
            <a:schemeClr val="tx1"/>
          </a:solidFill>
          <a:latin typeface="+mn-lt"/>
          <a:ea typeface="+mn-ea"/>
          <a:cs typeface="+mn-cs"/>
        </a:defRPr>
      </a:lvl6pPr>
      <a:lvl7pPr marL="2405786" algn="l" defTabSz="801929" rtl="0" eaLnBrk="1" latinLnBrk="0" hangingPunct="1">
        <a:defRPr sz="1579" kern="1200">
          <a:solidFill>
            <a:schemeClr val="tx1"/>
          </a:solidFill>
          <a:latin typeface="+mn-lt"/>
          <a:ea typeface="+mn-ea"/>
          <a:cs typeface="+mn-cs"/>
        </a:defRPr>
      </a:lvl7pPr>
      <a:lvl8pPr marL="2806751" algn="l" defTabSz="801929" rtl="0" eaLnBrk="1" latinLnBrk="0" hangingPunct="1">
        <a:defRPr sz="1579" kern="1200">
          <a:solidFill>
            <a:schemeClr val="tx1"/>
          </a:solidFill>
          <a:latin typeface="+mn-lt"/>
          <a:ea typeface="+mn-ea"/>
          <a:cs typeface="+mn-cs"/>
        </a:defRPr>
      </a:lvl8pPr>
      <a:lvl9pPr marL="3207715" algn="l" defTabSz="801929" rtl="0" eaLnBrk="1" latinLnBrk="0" hangingPunct="1">
        <a:defRPr sz="157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1088" userDrawn="1">
          <p15:clr>
            <a:srgbClr val="F26B43"/>
          </p15:clr>
        </p15:guide>
        <p15:guide id="2" orient="horz" pos="408" userDrawn="1">
          <p15:clr>
            <a:srgbClr val="F26B43"/>
          </p15:clr>
        </p15:guide>
        <p15:guide id="3" orient="horz" pos="4082" userDrawn="1">
          <p15:clr>
            <a:srgbClr val="F26B43"/>
          </p15:clr>
        </p15:guide>
        <p15:guide id="4" orient="horz" pos="4256" userDrawn="1">
          <p15:clr>
            <a:srgbClr val="F26B43"/>
          </p15:clr>
        </p15:guide>
        <p15:guide id="5" pos="470" userDrawn="1">
          <p15:clr>
            <a:srgbClr val="F26B43"/>
          </p15:clr>
        </p15:guide>
        <p15:guide id="6" pos="2865" userDrawn="1">
          <p15:clr>
            <a:srgbClr val="F26B43"/>
          </p15:clr>
        </p15:guide>
        <p15:guide id="7" pos="3036" userDrawn="1">
          <p15:clr>
            <a:srgbClr val="F26B43"/>
          </p15:clr>
        </p15:guide>
        <p15:guide id="8" pos="5430" userDrawn="1">
          <p15:clr>
            <a:srgbClr val="F26B43"/>
          </p15:clr>
        </p15:guide>
        <p15:guide id="9" pos="5601" userDrawn="1">
          <p15:clr>
            <a:srgbClr val="F26B43"/>
          </p15:clr>
        </p15:guide>
        <p15:guide id="10" pos="7996" userDrawn="1">
          <p15:clr>
            <a:srgbClr val="F26B43"/>
          </p15:clr>
        </p15:guide>
        <p15:guide id="11" pos="4319" userDrawn="1">
          <p15:clr>
            <a:srgbClr val="F26B43"/>
          </p15:clr>
        </p15:guide>
        <p15:guide id="12" pos="4147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6.xml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7.xml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8.xml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9.xml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0.xml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1.xml"/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F5C58BA-4CBC-4680-ABF9-62E0C02ABB6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84396" y="2555701"/>
            <a:ext cx="8515259" cy="1547009"/>
          </a:xfrm>
        </p:spPr>
        <p:txBody>
          <a:bodyPr lIns="72000"/>
          <a:lstStyle/>
          <a:p>
            <a:r>
              <a:rPr lang="de-DE" sz="2800" dirty="0"/>
              <a:t>Polizeiliche Kriminalstatistik &amp;</a:t>
            </a:r>
            <a:br>
              <a:rPr lang="de-DE" sz="2800" dirty="0"/>
            </a:br>
            <a:r>
              <a:rPr lang="de-DE" sz="2800" dirty="0"/>
              <a:t>Politisch motivierte Kriminalität</a:t>
            </a:r>
            <a:br>
              <a:rPr lang="de-DE" sz="2800" dirty="0"/>
            </a:br>
            <a:r>
              <a:rPr lang="de-DE" sz="2800" dirty="0"/>
              <a:t>Mecklenburg-Vorpommern 2022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4C920D31-3F5A-42FE-8F62-73F8387FA21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53513" y="4211885"/>
            <a:ext cx="7111103" cy="1013448"/>
          </a:xfrm>
        </p:spPr>
        <p:txBody>
          <a:bodyPr lIns="72000"/>
          <a:lstStyle/>
          <a:p>
            <a:r>
              <a:rPr lang="de-DE" sz="1800" dirty="0"/>
              <a:t>Landespressekonferenz</a:t>
            </a:r>
          </a:p>
          <a:p>
            <a:r>
              <a:rPr lang="de-DE" sz="1800" dirty="0"/>
              <a:t>Schwerin, 28. März 2023</a:t>
            </a:r>
          </a:p>
        </p:txBody>
      </p:sp>
      <p:sp>
        <p:nvSpPr>
          <p:cNvPr id="4" name="Textfeld 3"/>
          <p:cNvSpPr txBox="1"/>
          <p:nvPr/>
        </p:nvSpPr>
        <p:spPr>
          <a:xfrm>
            <a:off x="887239" y="539477"/>
            <a:ext cx="3528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de-DE" b="1" dirty="0"/>
              <a:t>Landeskriminalamt </a:t>
            </a:r>
          </a:p>
          <a:p>
            <a:pPr algn="l"/>
            <a:r>
              <a:rPr lang="de-DE" b="1" dirty="0"/>
              <a:t>Mecklenburg-Vorpommern</a:t>
            </a:r>
          </a:p>
        </p:txBody>
      </p:sp>
    </p:spTree>
    <p:extLst>
      <p:ext uri="{BB962C8B-B14F-4D97-AF65-F5344CB8AC3E}">
        <p14:creationId xmlns:p14="http://schemas.microsoft.com/office/powerpoint/2010/main" val="2018106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F5C58BA-4CBC-4680-ABF9-62E0C02ABB6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84396" y="2555701"/>
            <a:ext cx="8515259" cy="1547009"/>
          </a:xfrm>
        </p:spPr>
        <p:txBody>
          <a:bodyPr lIns="72000"/>
          <a:lstStyle/>
          <a:p>
            <a:r>
              <a:rPr lang="de-DE" sz="2800" dirty="0"/>
              <a:t>Polizeiliche Kriminalstatistik </a:t>
            </a:r>
            <a:r>
              <a:rPr lang="de-DE" sz="2800" dirty="0" smtClean="0"/>
              <a:t/>
            </a:r>
            <a:br>
              <a:rPr lang="de-DE" sz="2800" dirty="0" smtClean="0"/>
            </a:br>
            <a:r>
              <a:rPr lang="de-DE" sz="2800" dirty="0" smtClean="0"/>
              <a:t>Mecklenburg-Vorpommern </a:t>
            </a:r>
            <a:r>
              <a:rPr lang="de-DE" sz="2800" dirty="0"/>
              <a:t>2022</a:t>
            </a:r>
          </a:p>
        </p:txBody>
      </p:sp>
      <p:sp>
        <p:nvSpPr>
          <p:cNvPr id="4" name="Textfeld 3"/>
          <p:cNvSpPr txBox="1"/>
          <p:nvPr/>
        </p:nvSpPr>
        <p:spPr>
          <a:xfrm>
            <a:off x="887239" y="539477"/>
            <a:ext cx="3528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de-DE" b="1" dirty="0"/>
              <a:t>Landeskriminalamt </a:t>
            </a:r>
          </a:p>
          <a:p>
            <a:pPr algn="l"/>
            <a:r>
              <a:rPr lang="de-DE" b="1" dirty="0"/>
              <a:t>Mecklenburg-Vorpommern</a:t>
            </a:r>
          </a:p>
        </p:txBody>
      </p:sp>
    </p:spTree>
    <p:extLst>
      <p:ext uri="{BB962C8B-B14F-4D97-AF65-F5344CB8AC3E}">
        <p14:creationId xmlns:p14="http://schemas.microsoft.com/office/powerpoint/2010/main" val="4229772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ts val="2400"/>
              </a:lnSpc>
              <a:spcBef>
                <a:spcPct val="50000"/>
              </a:spcBef>
            </a:pPr>
            <a:r>
              <a:rPr lang="de-DE" altLang="de-DE" sz="2400" dirty="0">
                <a:latin typeface="Arial Black" panose="020B0A04020102020204" pitchFamily="34" charset="0"/>
                <a:cs typeface="Arial" panose="020B0604020202020204" pitchFamily="34" charset="0"/>
              </a:rPr>
              <a:t>Polizeiliche Kriminalstatistik MV 2022</a:t>
            </a:r>
            <a:r>
              <a:rPr lang="de-DE" altLang="de-DE" sz="4000" b="0" dirty="0">
                <a:latin typeface="Arial Black" panose="020B0A04020102020204" pitchFamily="34" charset="0"/>
                <a:cs typeface="Arial" panose="020B0604020202020204" pitchFamily="34" charset="0"/>
              </a:rPr>
              <a:t/>
            </a:r>
            <a:br>
              <a:rPr lang="de-DE" altLang="de-DE" sz="4000" b="0" dirty="0">
                <a:latin typeface="Arial Black" panose="020B0A04020102020204" pitchFamily="34" charset="0"/>
                <a:cs typeface="Arial" panose="020B0604020202020204" pitchFamily="34" charset="0"/>
              </a:rPr>
            </a:br>
            <a:r>
              <a:rPr lang="de-DE" altLang="de-DE" sz="1800" b="0" dirty="0">
                <a:latin typeface="Arial" panose="020B0604020202020204" pitchFamily="34" charset="0"/>
                <a:cs typeface="Arial" panose="020B0604020202020204" pitchFamily="34" charset="0"/>
              </a:rPr>
              <a:t>Fallentwicklung nach Jahren</a:t>
            </a:r>
            <a:r>
              <a:rPr lang="de-DE" altLang="de-DE" sz="4000" dirty="0">
                <a:latin typeface="+mn-lt"/>
                <a:cs typeface="Arial" panose="020B0604020202020204" pitchFamily="34" charset="0"/>
              </a:rPr>
              <a:t/>
            </a:r>
            <a:br>
              <a:rPr lang="de-DE" altLang="de-DE" sz="4000" dirty="0">
                <a:latin typeface="+mn-lt"/>
                <a:cs typeface="Arial" panose="020B0604020202020204" pitchFamily="34" charset="0"/>
              </a:rPr>
            </a:br>
            <a:endParaRPr lang="de-DE" dirty="0">
              <a:latin typeface="+mn-lt"/>
              <a:cs typeface="Arial" panose="020B0604020202020204" pitchFamily="34" charset="0"/>
            </a:endParaRPr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DE" b="1" dirty="0" smtClean="0"/>
              <a:t>Landespressekonferenz 28. März 2023</a:t>
            </a:r>
            <a:endParaRPr lang="de-DE" b="1" dirty="0"/>
          </a:p>
        </p:txBody>
      </p:sp>
      <p:graphicFrame>
        <p:nvGraphicFramePr>
          <p:cNvPr id="5" name="Inhaltsplatzhalter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6357060"/>
              </p:ext>
            </p:extLst>
          </p:nvPr>
        </p:nvGraphicFramePr>
        <p:xfrm>
          <a:off x="2345981" y="1620001"/>
          <a:ext cx="8640762" cy="47529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68680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ts val="2400"/>
              </a:lnSpc>
              <a:spcBef>
                <a:spcPct val="50000"/>
              </a:spcBef>
            </a:pPr>
            <a:r>
              <a:rPr lang="de-DE" altLang="de-DE" sz="2400" b="0" dirty="0">
                <a:latin typeface="Arial Black" pitchFamily="34" charset="0"/>
              </a:rPr>
              <a:t>Polizeiliche Kriminalstatistik MV 2022</a:t>
            </a:r>
            <a:r>
              <a:rPr lang="de-DE" altLang="de-DE" sz="4000" b="0" dirty="0">
                <a:latin typeface="Arial Black" pitchFamily="34" charset="0"/>
              </a:rPr>
              <a:t/>
            </a:r>
            <a:br>
              <a:rPr lang="de-DE" altLang="de-DE" sz="4000" b="0" dirty="0">
                <a:latin typeface="Arial Black" pitchFamily="34" charset="0"/>
              </a:rPr>
            </a:br>
            <a:r>
              <a:rPr lang="de-DE" altLang="de-DE" sz="1800" b="0" dirty="0">
                <a:latin typeface="Arial" pitchFamily="34" charset="0"/>
              </a:rPr>
              <a:t>Aufklärungsquote MV/Bund nach Jahren</a:t>
            </a:r>
            <a:r>
              <a:rPr lang="de-DE" altLang="de-DE" sz="1400" dirty="0">
                <a:latin typeface="Arial Black" pitchFamily="34" charset="0"/>
              </a:rPr>
              <a:t/>
            </a:r>
            <a:br>
              <a:rPr lang="de-DE" altLang="de-DE" sz="1400" dirty="0">
                <a:latin typeface="Arial Black" pitchFamily="34" charset="0"/>
              </a:rPr>
            </a:br>
            <a:endParaRPr lang="de-DE" sz="140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DE" b="1" dirty="0" smtClean="0"/>
              <a:t>Landespressekonferenz 28. März 2023</a:t>
            </a:r>
            <a:endParaRPr lang="de-DE" b="1" dirty="0"/>
          </a:p>
        </p:txBody>
      </p:sp>
      <p:graphicFrame>
        <p:nvGraphicFramePr>
          <p:cNvPr id="6" name="Inhaltsplatzhalter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7243095"/>
              </p:ext>
            </p:extLst>
          </p:nvPr>
        </p:nvGraphicFramePr>
        <p:xfrm>
          <a:off x="2345981" y="1620001"/>
          <a:ext cx="8640762" cy="47529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577489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ts val="2400"/>
              </a:lnSpc>
              <a:spcBef>
                <a:spcPct val="50000"/>
              </a:spcBef>
            </a:pPr>
            <a:r>
              <a:rPr lang="de-DE" altLang="de-DE" sz="2400" b="0" dirty="0">
                <a:latin typeface="Arial Black" pitchFamily="34" charset="0"/>
              </a:rPr>
              <a:t>Polizeiliche Kriminalstatistik MV 2022</a:t>
            </a:r>
            <a:r>
              <a:rPr lang="de-DE" altLang="de-DE" sz="1400" b="0" dirty="0">
                <a:latin typeface="Arial Black" pitchFamily="34" charset="0"/>
              </a:rPr>
              <a:t/>
            </a:r>
            <a:br>
              <a:rPr lang="de-DE" altLang="de-DE" sz="1400" b="0" dirty="0">
                <a:latin typeface="Arial Black" pitchFamily="34" charset="0"/>
              </a:rPr>
            </a:br>
            <a:r>
              <a:rPr lang="de-DE" altLang="de-DE" sz="1800" b="0" dirty="0">
                <a:latin typeface="Arial" panose="020B0604020202020204" pitchFamily="34" charset="0"/>
                <a:cs typeface="Arial" panose="020B0604020202020204" pitchFamily="34" charset="0"/>
              </a:rPr>
              <a:t>Fallentwicklung in den Straftatenhauptgruppen</a:t>
            </a:r>
            <a:r>
              <a:rPr lang="de-DE" altLang="de-DE" sz="4000" dirty="0">
                <a:latin typeface="Arial Black" pitchFamily="34" charset="0"/>
              </a:rPr>
              <a:t/>
            </a:r>
            <a:br>
              <a:rPr lang="de-DE" altLang="de-DE" sz="4000" dirty="0">
                <a:latin typeface="Arial Black" pitchFamily="34" charset="0"/>
              </a:rPr>
            </a:br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DE" b="1" dirty="0" smtClean="0"/>
              <a:t>Landespressekonferenz 28. März 2023</a:t>
            </a:r>
            <a:endParaRPr lang="de-DE" b="1" dirty="0"/>
          </a:p>
        </p:txBody>
      </p:sp>
      <p:graphicFrame>
        <p:nvGraphicFramePr>
          <p:cNvPr id="8" name="Inhaltsplatzhalter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8163627"/>
              </p:ext>
            </p:extLst>
          </p:nvPr>
        </p:nvGraphicFramePr>
        <p:xfrm>
          <a:off x="2399506" y="1396134"/>
          <a:ext cx="8640762" cy="475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839679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ts val="2400"/>
              </a:lnSpc>
              <a:spcBef>
                <a:spcPct val="50000"/>
              </a:spcBef>
            </a:pPr>
            <a:r>
              <a:rPr lang="de-DE" altLang="de-DE" sz="2400" b="0" dirty="0">
                <a:latin typeface="Arial Black" pitchFamily="34" charset="0"/>
              </a:rPr>
              <a:t>Polizeiliche Kriminalstatistik MV 2022</a:t>
            </a:r>
            <a:br>
              <a:rPr lang="de-DE" altLang="de-DE" sz="2400" b="0" dirty="0">
                <a:latin typeface="Arial Black" pitchFamily="34" charset="0"/>
              </a:rPr>
            </a:br>
            <a:r>
              <a:rPr lang="de-DE" altLang="de-DE" sz="1800" b="0" dirty="0">
                <a:latin typeface="Arial" panose="020B0604020202020204" pitchFamily="34" charset="0"/>
                <a:cs typeface="Arial" panose="020B0604020202020204" pitchFamily="34" charset="0"/>
              </a:rPr>
              <a:t>Straftaten gegen das Leben</a:t>
            </a:r>
            <a:br>
              <a:rPr lang="de-DE" altLang="de-DE" sz="1800" b="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altLang="de-DE" sz="1800" b="0" dirty="0">
                <a:latin typeface="Arial" panose="020B0604020202020204" pitchFamily="34" charset="0"/>
                <a:cs typeface="Arial" panose="020B0604020202020204" pitchFamily="34" charset="0"/>
              </a:rPr>
              <a:t>Anzahl der erfassten Fälle und Aufklärungsquoten nach Jahren</a:t>
            </a:r>
            <a:r>
              <a:rPr lang="de-DE" altLang="de-DE" sz="4000" b="0" dirty="0">
                <a:latin typeface="Arial Black" pitchFamily="34" charset="0"/>
              </a:rPr>
              <a:t/>
            </a:r>
            <a:br>
              <a:rPr lang="de-DE" altLang="de-DE" sz="4000" b="0" dirty="0">
                <a:latin typeface="Arial Black" pitchFamily="34" charset="0"/>
              </a:rPr>
            </a:br>
            <a:r>
              <a:rPr lang="de-DE" altLang="de-DE" sz="4000" dirty="0">
                <a:latin typeface="Arial Black" pitchFamily="34" charset="0"/>
              </a:rPr>
              <a:t/>
            </a:r>
            <a:br>
              <a:rPr lang="de-DE" altLang="de-DE" sz="4000" dirty="0">
                <a:latin typeface="Arial Black" pitchFamily="34" charset="0"/>
              </a:rPr>
            </a:br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>
          <a:xfrm>
            <a:off x="1560522" y="7190288"/>
            <a:ext cx="9911412" cy="225550"/>
          </a:xfrm>
        </p:spPr>
        <p:txBody>
          <a:bodyPr/>
          <a:lstStyle/>
          <a:p>
            <a:r>
              <a:rPr lang="de-DE" b="1" dirty="0" smtClean="0"/>
              <a:t>Landespressekonferenz 28. März 2023</a:t>
            </a:r>
            <a:endParaRPr lang="de-DE" b="1" dirty="0"/>
          </a:p>
        </p:txBody>
      </p:sp>
      <p:graphicFrame>
        <p:nvGraphicFramePr>
          <p:cNvPr id="6" name="Inhaltsplatzhalter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1745884"/>
              </p:ext>
            </p:extLst>
          </p:nvPr>
        </p:nvGraphicFramePr>
        <p:xfrm>
          <a:off x="1895351" y="1907629"/>
          <a:ext cx="8640861" cy="475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17666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ts val="2400"/>
              </a:lnSpc>
              <a:spcBef>
                <a:spcPct val="50000"/>
              </a:spcBef>
            </a:pPr>
            <a:r>
              <a:rPr lang="de-DE" altLang="de-DE" sz="2400" b="0" dirty="0">
                <a:latin typeface="Arial Black" pitchFamily="34" charset="0"/>
              </a:rPr>
              <a:t>Polizeiliche Kriminalstatistik MV 2022</a:t>
            </a:r>
            <a:br>
              <a:rPr lang="de-DE" altLang="de-DE" sz="2400" b="0" dirty="0">
                <a:latin typeface="Arial Black" pitchFamily="34" charset="0"/>
              </a:rPr>
            </a:br>
            <a:r>
              <a:rPr lang="de-DE" altLang="de-DE" sz="1800" b="0" dirty="0">
                <a:latin typeface="Arial" panose="020B0604020202020204" pitchFamily="34" charset="0"/>
                <a:cs typeface="Arial" panose="020B0604020202020204" pitchFamily="34" charset="0"/>
              </a:rPr>
              <a:t>Straftaten gegen die sexuelle Selbstbestimmung</a:t>
            </a:r>
            <a:br>
              <a:rPr lang="de-DE" altLang="de-DE" sz="1800" b="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altLang="de-DE" sz="1800" b="0" dirty="0">
                <a:latin typeface="Arial" panose="020B0604020202020204" pitchFamily="34" charset="0"/>
                <a:cs typeface="Arial" panose="020B0604020202020204" pitchFamily="34" charset="0"/>
              </a:rPr>
              <a:t>Anzahl der erfassten Fälle und Aufklärungsquoten nach Jahren</a:t>
            </a:r>
            <a:r>
              <a:rPr lang="de-DE" altLang="de-DE" sz="4000" b="0" dirty="0">
                <a:latin typeface="Arial Black" pitchFamily="34" charset="0"/>
              </a:rPr>
              <a:t/>
            </a:r>
            <a:br>
              <a:rPr lang="de-DE" altLang="de-DE" sz="4000" b="0" dirty="0">
                <a:latin typeface="Arial Black" pitchFamily="34" charset="0"/>
              </a:rPr>
            </a:br>
            <a:r>
              <a:rPr lang="de-DE" altLang="de-DE" sz="4000" b="0" dirty="0">
                <a:latin typeface="Arial Black" pitchFamily="34" charset="0"/>
              </a:rPr>
              <a:t/>
            </a:r>
            <a:br>
              <a:rPr lang="de-DE" altLang="de-DE" sz="4000" b="0" dirty="0">
                <a:latin typeface="Arial Black" pitchFamily="34" charset="0"/>
              </a:rPr>
            </a:br>
            <a:endParaRPr lang="de-DE" b="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DE" b="1" dirty="0" smtClean="0"/>
              <a:t>Landespressekonferenz 28. März 2023</a:t>
            </a:r>
            <a:endParaRPr lang="de-DE" b="1" dirty="0"/>
          </a:p>
        </p:txBody>
      </p:sp>
      <p:graphicFrame>
        <p:nvGraphicFramePr>
          <p:cNvPr id="6" name="Inhaltsplatzhalter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41050557"/>
              </p:ext>
            </p:extLst>
          </p:nvPr>
        </p:nvGraphicFramePr>
        <p:xfrm>
          <a:off x="2471415" y="1763613"/>
          <a:ext cx="8640000" cy="475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085522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ts val="2400"/>
              </a:lnSpc>
              <a:spcBef>
                <a:spcPct val="50000"/>
              </a:spcBef>
            </a:pPr>
            <a:r>
              <a:rPr lang="de-DE" altLang="de-DE" sz="2400" b="0" dirty="0">
                <a:latin typeface="Arial Black" pitchFamily="34" charset="0"/>
              </a:rPr>
              <a:t>Polizeiliche Kriminalstatistik MV 2022</a:t>
            </a:r>
            <a:br>
              <a:rPr lang="de-DE" altLang="de-DE" sz="2400" b="0" dirty="0">
                <a:latin typeface="Arial Black" pitchFamily="34" charset="0"/>
              </a:rPr>
            </a:br>
            <a:r>
              <a:rPr lang="de-DE" altLang="de-DE" sz="1800" b="0" dirty="0" smtClean="0">
                <a:latin typeface="Arial" panose="020B0604020202020204" pitchFamily="34" charset="0"/>
                <a:cs typeface="Arial" panose="020B0604020202020204" pitchFamily="34" charset="0"/>
              </a:rPr>
              <a:t>Straftaten gg. die sexuelle Selbstbestimmung (Untergruppe)</a:t>
            </a:r>
            <a:br>
              <a:rPr lang="de-DE" altLang="de-DE" sz="1800" b="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altLang="de-DE" sz="1800" b="0" dirty="0" smtClean="0">
                <a:latin typeface="Arial" panose="020B0604020202020204" pitchFamily="34" charset="0"/>
                <a:cs typeface="Arial" panose="020B0604020202020204" pitchFamily="34" charset="0"/>
              </a:rPr>
              <a:t>(Vergewaltigung, Sexuelle Übergriffe, Sex. Nötigung, Sex. Belästigung)</a:t>
            </a:r>
            <a:r>
              <a:rPr lang="de-DE" altLang="de-DE" sz="1800" b="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de-DE" altLang="de-DE" sz="1800" b="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altLang="de-DE" sz="1800" b="0" dirty="0">
                <a:latin typeface="Arial" panose="020B0604020202020204" pitchFamily="34" charset="0"/>
                <a:cs typeface="Arial" panose="020B0604020202020204" pitchFamily="34" charset="0"/>
              </a:rPr>
              <a:t>Anzahl der erfassten Fälle und Aufklärungsquoten nach Jahren</a:t>
            </a:r>
            <a:r>
              <a:rPr lang="de-DE" altLang="de-DE" sz="4000" b="0" dirty="0">
                <a:latin typeface="Arial Black" pitchFamily="34" charset="0"/>
              </a:rPr>
              <a:t/>
            </a:r>
            <a:br>
              <a:rPr lang="de-DE" altLang="de-DE" sz="4000" b="0" dirty="0">
                <a:latin typeface="Arial Black" pitchFamily="34" charset="0"/>
              </a:rPr>
            </a:br>
            <a:r>
              <a:rPr lang="de-DE" altLang="de-DE" sz="4000" b="0" dirty="0">
                <a:latin typeface="Arial Black" pitchFamily="34" charset="0"/>
              </a:rPr>
              <a:t/>
            </a:r>
            <a:br>
              <a:rPr lang="de-DE" altLang="de-DE" sz="4000" b="0" dirty="0">
                <a:latin typeface="Arial Black" pitchFamily="34" charset="0"/>
              </a:rPr>
            </a:br>
            <a:endParaRPr lang="de-DE" b="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DE" b="1" dirty="0" smtClean="0"/>
              <a:t>Landespressekonferenz 28. März 2023</a:t>
            </a:r>
            <a:endParaRPr lang="de-DE" b="1" dirty="0"/>
          </a:p>
        </p:txBody>
      </p:sp>
      <p:graphicFrame>
        <p:nvGraphicFramePr>
          <p:cNvPr id="5" name="Inhaltsplatzhalter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06529369"/>
              </p:ext>
            </p:extLst>
          </p:nvPr>
        </p:nvGraphicFramePr>
        <p:xfrm>
          <a:off x="2615431" y="1835621"/>
          <a:ext cx="8640762" cy="475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566612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ts val="2400"/>
              </a:lnSpc>
              <a:spcBef>
                <a:spcPct val="50000"/>
              </a:spcBef>
            </a:pPr>
            <a:r>
              <a:rPr lang="de-DE" altLang="de-DE" sz="2400" b="0" dirty="0">
                <a:latin typeface="Arial Black" pitchFamily="34" charset="0"/>
              </a:rPr>
              <a:t>Polizeiliche Kriminalstatistik MV 2022</a:t>
            </a:r>
            <a:br>
              <a:rPr lang="de-DE" altLang="de-DE" sz="2400" b="0" dirty="0">
                <a:latin typeface="Arial Black" pitchFamily="34" charset="0"/>
              </a:rPr>
            </a:br>
            <a:r>
              <a:rPr lang="de-DE" altLang="de-DE" sz="1800" b="0" dirty="0" smtClean="0">
                <a:latin typeface="Arial" panose="020B0604020202020204" pitchFamily="34" charset="0"/>
                <a:cs typeface="Arial" panose="020B0604020202020204" pitchFamily="34" charset="0"/>
              </a:rPr>
              <a:t>Sexueller </a:t>
            </a:r>
            <a:r>
              <a:rPr lang="de-DE" altLang="de-DE" sz="1800" b="0" dirty="0">
                <a:latin typeface="Arial" panose="020B0604020202020204" pitchFamily="34" charset="0"/>
                <a:cs typeface="Arial" panose="020B0604020202020204" pitchFamily="34" charset="0"/>
              </a:rPr>
              <a:t>Missbrauch von Kindern</a:t>
            </a:r>
            <a:br>
              <a:rPr lang="de-DE" altLang="de-DE" sz="1800" b="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altLang="de-DE" sz="1800" b="0" dirty="0">
                <a:latin typeface="Arial" panose="020B0604020202020204" pitchFamily="34" charset="0"/>
                <a:cs typeface="Arial" panose="020B0604020202020204" pitchFamily="34" charset="0"/>
              </a:rPr>
              <a:t>Anzahl der erfassten Fälle und Aufklärungsquoten nach Jahren</a:t>
            </a:r>
            <a:r>
              <a:rPr lang="de-DE" altLang="de-DE" sz="4000" b="0" dirty="0">
                <a:latin typeface="Arial Black" pitchFamily="34" charset="0"/>
              </a:rPr>
              <a:t/>
            </a:r>
            <a:br>
              <a:rPr lang="de-DE" altLang="de-DE" sz="4000" b="0" dirty="0">
                <a:latin typeface="Arial Black" pitchFamily="34" charset="0"/>
              </a:rPr>
            </a:br>
            <a:r>
              <a:rPr lang="de-DE" altLang="de-DE" sz="4000" b="0" dirty="0">
                <a:latin typeface="Arial Black" pitchFamily="34" charset="0"/>
              </a:rPr>
              <a:t/>
            </a:r>
            <a:br>
              <a:rPr lang="de-DE" altLang="de-DE" sz="4000" b="0" dirty="0">
                <a:latin typeface="Arial Black" pitchFamily="34" charset="0"/>
              </a:rPr>
            </a:br>
            <a:endParaRPr lang="de-DE" b="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DE" b="1" dirty="0" smtClean="0"/>
              <a:t>Landespressekonferenz 28. März 2023</a:t>
            </a:r>
            <a:endParaRPr lang="de-DE" b="1" dirty="0"/>
          </a:p>
        </p:txBody>
      </p:sp>
      <p:graphicFrame>
        <p:nvGraphicFramePr>
          <p:cNvPr id="5" name="Inhaltsplatzhalter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28942303"/>
              </p:ext>
            </p:extLst>
          </p:nvPr>
        </p:nvGraphicFramePr>
        <p:xfrm>
          <a:off x="2813224" y="1763613"/>
          <a:ext cx="8640762" cy="475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864569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ts val="2400"/>
              </a:lnSpc>
              <a:spcBef>
                <a:spcPct val="50000"/>
              </a:spcBef>
            </a:pPr>
            <a:r>
              <a:rPr lang="de-DE" altLang="de-DE" sz="2400" b="0" dirty="0">
                <a:latin typeface="Arial Black" pitchFamily="34" charset="0"/>
              </a:rPr>
              <a:t>Polizeiliche Kriminalstatistik MV 2022</a:t>
            </a:r>
            <a:br>
              <a:rPr lang="de-DE" altLang="de-DE" sz="2400" b="0" dirty="0">
                <a:latin typeface="Arial Black" pitchFamily="34" charset="0"/>
              </a:rPr>
            </a:br>
            <a:r>
              <a:rPr lang="de-DE" altLang="de-DE" sz="1800" b="0" dirty="0">
                <a:latin typeface="Arial" panose="020B0604020202020204" pitchFamily="34" charset="0"/>
                <a:cs typeface="Arial" panose="020B0604020202020204" pitchFamily="34" charset="0"/>
              </a:rPr>
              <a:t>Verbreitung, Erwerb, Besitz und Herstellung kinderpornographischer </a:t>
            </a:r>
            <a:r>
              <a:rPr lang="de-DE" altLang="de-DE" sz="1800" b="0" dirty="0" smtClean="0">
                <a:latin typeface="Arial" panose="020B0604020202020204" pitchFamily="34" charset="0"/>
                <a:cs typeface="Arial" panose="020B0604020202020204" pitchFamily="34" charset="0"/>
              </a:rPr>
              <a:t>Schriften</a:t>
            </a:r>
            <a:br>
              <a:rPr lang="de-DE" altLang="de-DE" sz="1800" b="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altLang="de-DE" sz="1800" b="0" dirty="0" smtClean="0">
                <a:latin typeface="Arial" panose="020B0604020202020204" pitchFamily="34" charset="0"/>
                <a:cs typeface="Arial" panose="020B0604020202020204" pitchFamily="34" charset="0"/>
              </a:rPr>
              <a:t>Anzahl </a:t>
            </a:r>
            <a:r>
              <a:rPr lang="de-DE" altLang="de-DE" sz="1800" b="0" dirty="0">
                <a:latin typeface="Arial" panose="020B0604020202020204" pitchFamily="34" charset="0"/>
                <a:cs typeface="Arial" panose="020B0604020202020204" pitchFamily="34" charset="0"/>
              </a:rPr>
              <a:t>der erfassten Fälle und Aufklärungsquoten nach Jahren</a:t>
            </a:r>
            <a:r>
              <a:rPr lang="de-DE" altLang="de-DE" sz="4000" b="0" dirty="0">
                <a:latin typeface="Arial Black" pitchFamily="34" charset="0"/>
              </a:rPr>
              <a:t/>
            </a:r>
            <a:br>
              <a:rPr lang="de-DE" altLang="de-DE" sz="4000" b="0" dirty="0">
                <a:latin typeface="Arial Black" pitchFamily="34" charset="0"/>
              </a:rPr>
            </a:br>
            <a:r>
              <a:rPr lang="de-DE" altLang="de-DE" sz="4000" b="0" dirty="0">
                <a:latin typeface="Arial Black" pitchFamily="34" charset="0"/>
              </a:rPr>
              <a:t/>
            </a:r>
            <a:br>
              <a:rPr lang="de-DE" altLang="de-DE" sz="4000" b="0" dirty="0">
                <a:latin typeface="Arial Black" pitchFamily="34" charset="0"/>
              </a:rPr>
            </a:br>
            <a:endParaRPr lang="de-DE" b="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DE" b="1" dirty="0" smtClean="0"/>
              <a:t>Landespressekonferenz 28. März 2023</a:t>
            </a:r>
            <a:endParaRPr lang="de-DE" b="1" dirty="0"/>
          </a:p>
        </p:txBody>
      </p:sp>
      <p:graphicFrame>
        <p:nvGraphicFramePr>
          <p:cNvPr id="5" name="Inhaltsplatzhalter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92568930"/>
              </p:ext>
            </p:extLst>
          </p:nvPr>
        </p:nvGraphicFramePr>
        <p:xfrm>
          <a:off x="2829476" y="1763613"/>
          <a:ext cx="8640762" cy="475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504727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ts val="2400"/>
              </a:lnSpc>
              <a:spcBef>
                <a:spcPct val="50000"/>
              </a:spcBef>
            </a:pPr>
            <a:r>
              <a:rPr lang="de-DE" altLang="de-DE" sz="2400" b="0" dirty="0">
                <a:latin typeface="Arial Black" pitchFamily="34" charset="0"/>
              </a:rPr>
              <a:t>Polizeiliche Kriminalstatistik MV 2022</a:t>
            </a:r>
            <a:br>
              <a:rPr lang="de-DE" altLang="de-DE" sz="2400" b="0" dirty="0">
                <a:latin typeface="Arial Black" pitchFamily="34" charset="0"/>
              </a:rPr>
            </a:br>
            <a:r>
              <a:rPr lang="de-DE" altLang="de-DE" sz="1800" b="0" dirty="0" smtClean="0">
                <a:latin typeface="Arial" panose="020B0604020202020204" pitchFamily="34" charset="0"/>
                <a:cs typeface="Arial" panose="020B0604020202020204" pitchFamily="34" charset="0"/>
              </a:rPr>
              <a:t>Entwicklung Hinweisaufkommen NCMEC (Bund/Land)</a:t>
            </a:r>
            <a:br>
              <a:rPr lang="de-DE" altLang="de-DE" sz="1800" b="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altLang="de-DE" sz="4000" b="0" dirty="0">
                <a:latin typeface="Arial Black" pitchFamily="34" charset="0"/>
              </a:rPr>
              <a:t/>
            </a:r>
            <a:br>
              <a:rPr lang="de-DE" altLang="de-DE" sz="4000" b="0" dirty="0">
                <a:latin typeface="Arial Black" pitchFamily="34" charset="0"/>
              </a:rPr>
            </a:br>
            <a:r>
              <a:rPr lang="de-DE" altLang="de-DE" sz="4000" b="0" dirty="0">
                <a:latin typeface="Arial Black" pitchFamily="34" charset="0"/>
              </a:rPr>
              <a:t/>
            </a:r>
            <a:br>
              <a:rPr lang="de-DE" altLang="de-DE" sz="4000" b="0" dirty="0">
                <a:latin typeface="Arial Black" pitchFamily="34" charset="0"/>
              </a:rPr>
            </a:br>
            <a:endParaRPr lang="de-DE" b="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DE" b="1" dirty="0" smtClean="0"/>
              <a:t>Landespressekonferenz 28. März 2023</a:t>
            </a:r>
            <a:endParaRPr lang="de-DE" b="1" dirty="0"/>
          </a:p>
        </p:txBody>
      </p:sp>
      <p:graphicFrame>
        <p:nvGraphicFramePr>
          <p:cNvPr id="6" name="Inhaltsplatzhalter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56919367"/>
              </p:ext>
            </p:extLst>
          </p:nvPr>
        </p:nvGraphicFramePr>
        <p:xfrm>
          <a:off x="1800000" y="1440000"/>
          <a:ext cx="4320000" cy="49244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Inhaltsplatzhalter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21305418"/>
              </p:ext>
            </p:extLst>
          </p:nvPr>
        </p:nvGraphicFramePr>
        <p:xfrm>
          <a:off x="6647879" y="1440000"/>
          <a:ext cx="4323600" cy="49244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04027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ts val="2400"/>
              </a:lnSpc>
              <a:spcBef>
                <a:spcPct val="50000"/>
              </a:spcBef>
            </a:pPr>
            <a:r>
              <a:rPr lang="de-DE" altLang="de-DE" sz="2400" b="0" dirty="0">
                <a:latin typeface="Arial Black" pitchFamily="34" charset="0"/>
              </a:rPr>
              <a:t>Polizeiliche Kriminalstatistik MV 2022</a:t>
            </a:r>
            <a:r>
              <a:rPr lang="de-DE" altLang="de-DE" sz="4000" b="0" dirty="0">
                <a:latin typeface="Arial Black" pitchFamily="34" charset="0"/>
              </a:rPr>
              <a:t/>
            </a:r>
            <a:br>
              <a:rPr lang="de-DE" altLang="de-DE" sz="4000" b="0" dirty="0">
                <a:latin typeface="Arial Black" pitchFamily="34" charset="0"/>
              </a:rPr>
            </a:br>
            <a:r>
              <a:rPr lang="de-DE" altLang="de-DE" sz="1800" b="0" dirty="0">
                <a:latin typeface="Arial" panose="020B0604020202020204" pitchFamily="34" charset="0"/>
                <a:cs typeface="Arial" panose="020B0604020202020204" pitchFamily="34" charset="0"/>
              </a:rPr>
              <a:t>Rohheitsdelikte und Straftaten gegen die persönliche Freiheit</a:t>
            </a:r>
            <a:br>
              <a:rPr lang="de-DE" altLang="de-DE" sz="1800" b="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altLang="de-DE" sz="1800" b="0" dirty="0">
                <a:latin typeface="Arial" panose="020B0604020202020204" pitchFamily="34" charset="0"/>
                <a:cs typeface="Arial" panose="020B0604020202020204" pitchFamily="34" charset="0"/>
              </a:rPr>
              <a:t>Anzahl der erfassten Fälle und Aufklärungsquoten nach Jahren</a:t>
            </a:r>
            <a:r>
              <a:rPr lang="de-DE" altLang="de-DE" sz="4000" b="0" dirty="0">
                <a:latin typeface="Arial Black" pitchFamily="34" charset="0"/>
              </a:rPr>
              <a:t/>
            </a:r>
            <a:br>
              <a:rPr lang="de-DE" altLang="de-DE" sz="4000" b="0" dirty="0">
                <a:latin typeface="Arial Black" pitchFamily="34" charset="0"/>
              </a:rPr>
            </a:br>
            <a:endParaRPr lang="de-DE" b="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DE" b="1" dirty="0" smtClean="0"/>
              <a:t>Landespressekonferenz 28. März 2023</a:t>
            </a:r>
            <a:endParaRPr lang="de-DE" b="1" dirty="0"/>
          </a:p>
        </p:txBody>
      </p:sp>
      <p:graphicFrame>
        <p:nvGraphicFramePr>
          <p:cNvPr id="6" name="Inhaltsplatzhalter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85501160"/>
              </p:ext>
            </p:extLst>
          </p:nvPr>
        </p:nvGraphicFramePr>
        <p:xfrm>
          <a:off x="2327399" y="1835621"/>
          <a:ext cx="8640000" cy="475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621186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ts val="2400"/>
              </a:lnSpc>
              <a:spcBef>
                <a:spcPct val="50000"/>
              </a:spcBef>
            </a:pPr>
            <a:r>
              <a:rPr lang="de-DE" altLang="de-DE" sz="2400" b="0" dirty="0">
                <a:latin typeface="Arial Black" pitchFamily="34" charset="0"/>
              </a:rPr>
              <a:t>Polizeiliche Kriminalstatistik MV 2022</a:t>
            </a:r>
            <a:r>
              <a:rPr lang="de-DE" altLang="de-DE" sz="4000" b="0" dirty="0">
                <a:latin typeface="Arial Black" pitchFamily="34" charset="0"/>
              </a:rPr>
              <a:t/>
            </a:r>
            <a:br>
              <a:rPr lang="de-DE" altLang="de-DE" sz="4000" b="0" dirty="0">
                <a:latin typeface="Arial Black" pitchFamily="34" charset="0"/>
              </a:rPr>
            </a:br>
            <a:r>
              <a:rPr lang="de-DE" altLang="de-DE" sz="1800" b="0" dirty="0">
                <a:latin typeface="Arial" panose="020B0604020202020204" pitchFamily="34" charset="0"/>
                <a:cs typeface="Arial" panose="020B0604020202020204" pitchFamily="34" charset="0"/>
              </a:rPr>
              <a:t>Diebstahl gesamt</a:t>
            </a:r>
            <a:br>
              <a:rPr lang="de-DE" altLang="de-DE" sz="1800" b="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altLang="de-DE" sz="1800" b="0" dirty="0">
                <a:latin typeface="Arial" panose="020B0604020202020204" pitchFamily="34" charset="0"/>
                <a:cs typeface="Arial" panose="020B0604020202020204" pitchFamily="34" charset="0"/>
              </a:rPr>
              <a:t>Anzahl der erfassten Fälle und Aufklärungsquoten nach Jahren</a:t>
            </a:r>
            <a:r>
              <a:rPr lang="de-DE" altLang="de-DE" sz="18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de-DE" altLang="de-DE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altLang="de-DE" sz="4000" b="0" dirty="0">
                <a:latin typeface="Arial Black" pitchFamily="34" charset="0"/>
              </a:rPr>
              <a:t/>
            </a:r>
            <a:br>
              <a:rPr lang="de-DE" altLang="de-DE" sz="4000" b="0" dirty="0">
                <a:latin typeface="Arial Black" pitchFamily="34" charset="0"/>
              </a:rPr>
            </a:br>
            <a:endParaRPr lang="de-DE" b="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DE" b="1" dirty="0" smtClean="0"/>
              <a:t>Landespressekonferenz 28. März 2023</a:t>
            </a:r>
            <a:endParaRPr lang="de-DE" b="1" dirty="0"/>
          </a:p>
        </p:txBody>
      </p:sp>
      <p:graphicFrame>
        <p:nvGraphicFramePr>
          <p:cNvPr id="5" name="Inhaltsplatzhalter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22199816"/>
              </p:ext>
            </p:extLst>
          </p:nvPr>
        </p:nvGraphicFramePr>
        <p:xfrm>
          <a:off x="2399407" y="1835621"/>
          <a:ext cx="8640762" cy="475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913422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ts val="2400"/>
              </a:lnSpc>
              <a:spcBef>
                <a:spcPct val="50000"/>
              </a:spcBef>
            </a:pPr>
            <a:r>
              <a:rPr lang="de-DE" altLang="de-DE" sz="2400" b="0" dirty="0">
                <a:latin typeface="Arial Black" pitchFamily="34" charset="0"/>
              </a:rPr>
              <a:t>Polizeiliche Kriminalstatistik MV 2022</a:t>
            </a:r>
            <a:r>
              <a:rPr lang="de-DE" altLang="de-DE" sz="4000" b="0" dirty="0">
                <a:latin typeface="Arial Black" pitchFamily="34" charset="0"/>
              </a:rPr>
              <a:t/>
            </a:r>
            <a:br>
              <a:rPr lang="de-DE" altLang="de-DE" sz="4000" b="0" dirty="0">
                <a:latin typeface="Arial Black" pitchFamily="34" charset="0"/>
              </a:rPr>
            </a:br>
            <a:r>
              <a:rPr lang="de-DE" altLang="de-DE" sz="1800" b="0" dirty="0">
                <a:latin typeface="Arial" panose="020B0604020202020204" pitchFamily="34" charset="0"/>
                <a:cs typeface="Arial" panose="020B0604020202020204" pitchFamily="34" charset="0"/>
              </a:rPr>
              <a:t>Vermögens- und Fälschungsdelikte</a:t>
            </a:r>
            <a:br>
              <a:rPr lang="de-DE" altLang="de-DE" sz="1800" b="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altLang="de-DE" sz="1800" b="0" dirty="0">
                <a:latin typeface="Arial" panose="020B0604020202020204" pitchFamily="34" charset="0"/>
                <a:cs typeface="Arial" panose="020B0604020202020204" pitchFamily="34" charset="0"/>
              </a:rPr>
              <a:t>Anzahl der erfassten Fälle und Aufklärungsquoten nach Jahren</a:t>
            </a:r>
            <a:endParaRPr lang="de-DE" sz="18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DE" b="1" dirty="0" smtClean="0"/>
              <a:t>Landespressekonferenz 28. März 2023</a:t>
            </a:r>
            <a:endParaRPr lang="de-DE" b="1" dirty="0"/>
          </a:p>
        </p:txBody>
      </p:sp>
      <p:graphicFrame>
        <p:nvGraphicFramePr>
          <p:cNvPr id="5" name="Inhaltsplatzhalter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23458698"/>
              </p:ext>
            </p:extLst>
          </p:nvPr>
        </p:nvGraphicFramePr>
        <p:xfrm>
          <a:off x="2399407" y="1835621"/>
          <a:ext cx="8640762" cy="475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915132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ts val="2400"/>
              </a:lnSpc>
              <a:spcBef>
                <a:spcPct val="50000"/>
              </a:spcBef>
            </a:pPr>
            <a:r>
              <a:rPr lang="de-DE" altLang="de-DE" sz="2400" b="0" dirty="0">
                <a:latin typeface="Arial Black" pitchFamily="34" charset="0"/>
              </a:rPr>
              <a:t>Polizeiliche Kriminalstatistik MV 2022</a:t>
            </a:r>
            <a:r>
              <a:rPr lang="de-DE" altLang="de-DE" sz="4000" b="0" dirty="0">
                <a:latin typeface="Arial Black" pitchFamily="34" charset="0"/>
              </a:rPr>
              <a:t/>
            </a:r>
            <a:br>
              <a:rPr lang="de-DE" altLang="de-DE" sz="4000" b="0" dirty="0">
                <a:latin typeface="Arial Black" pitchFamily="34" charset="0"/>
              </a:rPr>
            </a:br>
            <a:r>
              <a:rPr lang="de-DE" altLang="de-DE" sz="1800" b="0" dirty="0">
                <a:latin typeface="Arial" panose="020B0604020202020204" pitchFamily="34" charset="0"/>
                <a:cs typeface="Arial" panose="020B0604020202020204" pitchFamily="34" charset="0"/>
              </a:rPr>
              <a:t>Sonstige Straftatbestände des StGB</a:t>
            </a:r>
            <a:br>
              <a:rPr lang="de-DE" altLang="de-DE" sz="1800" b="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altLang="de-DE" sz="1800" b="0" dirty="0">
                <a:latin typeface="Arial" panose="020B0604020202020204" pitchFamily="34" charset="0"/>
                <a:cs typeface="Arial" panose="020B0604020202020204" pitchFamily="34" charset="0"/>
              </a:rPr>
              <a:t>Anzahl der erfassten Fälle und Aufklärungsquoten nach Jahren</a:t>
            </a:r>
            <a:endParaRPr lang="de-DE" sz="18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DE" b="1" dirty="0" smtClean="0"/>
              <a:t>Landespressekonferenz 28. März 2023</a:t>
            </a:r>
            <a:endParaRPr lang="de-DE" b="1" dirty="0"/>
          </a:p>
        </p:txBody>
      </p:sp>
      <p:graphicFrame>
        <p:nvGraphicFramePr>
          <p:cNvPr id="6" name="Inhaltsplatzhalter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28179976"/>
              </p:ext>
            </p:extLst>
          </p:nvPr>
        </p:nvGraphicFramePr>
        <p:xfrm>
          <a:off x="2327399" y="1835621"/>
          <a:ext cx="8640762" cy="475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262442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ts val="2400"/>
              </a:lnSpc>
              <a:spcBef>
                <a:spcPct val="50000"/>
              </a:spcBef>
            </a:pPr>
            <a:r>
              <a:rPr lang="de-DE" altLang="de-DE" sz="2400" b="0" dirty="0">
                <a:latin typeface="Arial Black" pitchFamily="34" charset="0"/>
              </a:rPr>
              <a:t>Polizeiliche Kriminalstatistik MV 2022</a:t>
            </a:r>
            <a:r>
              <a:rPr lang="de-DE" altLang="de-DE" sz="4000" b="0" dirty="0">
                <a:latin typeface="Arial Black" pitchFamily="34" charset="0"/>
              </a:rPr>
              <a:t/>
            </a:r>
            <a:br>
              <a:rPr lang="de-DE" altLang="de-DE" sz="4000" b="0" dirty="0">
                <a:latin typeface="Arial Black" pitchFamily="34" charset="0"/>
              </a:rPr>
            </a:br>
            <a:r>
              <a:rPr lang="de-DE" altLang="de-DE" sz="1800" b="0" dirty="0">
                <a:latin typeface="Arial" panose="020B0604020202020204" pitchFamily="34" charset="0"/>
                <a:cs typeface="Arial" panose="020B0604020202020204" pitchFamily="34" charset="0"/>
              </a:rPr>
              <a:t>Strafrechtliche Nebengesetze</a:t>
            </a:r>
            <a:br>
              <a:rPr lang="de-DE" altLang="de-DE" sz="1800" b="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altLang="de-DE" sz="1800" b="0" dirty="0">
                <a:latin typeface="Arial" panose="020B0604020202020204" pitchFamily="34" charset="0"/>
                <a:cs typeface="Arial" panose="020B0604020202020204" pitchFamily="34" charset="0"/>
              </a:rPr>
              <a:t>Anzahl der erfassten Fälle und Aufklärungsquoten nach Jahren</a:t>
            </a:r>
            <a:r>
              <a:rPr lang="de-DE" altLang="de-DE" sz="4000" b="0" dirty="0">
                <a:latin typeface="Arial Black" pitchFamily="34" charset="0"/>
              </a:rPr>
              <a:t/>
            </a:r>
            <a:br>
              <a:rPr lang="de-DE" altLang="de-DE" sz="4000" b="0" dirty="0">
                <a:latin typeface="Arial Black" pitchFamily="34" charset="0"/>
              </a:rPr>
            </a:br>
            <a:endParaRPr lang="de-DE" b="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DE" b="1" dirty="0" smtClean="0"/>
              <a:t>Landespressekonferenz 28. März 2023</a:t>
            </a:r>
            <a:endParaRPr lang="de-DE" b="1" dirty="0"/>
          </a:p>
        </p:txBody>
      </p:sp>
      <p:graphicFrame>
        <p:nvGraphicFramePr>
          <p:cNvPr id="5" name="Inhaltsplatzhalter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42279018"/>
              </p:ext>
            </p:extLst>
          </p:nvPr>
        </p:nvGraphicFramePr>
        <p:xfrm>
          <a:off x="2399407" y="1763613"/>
          <a:ext cx="8640762" cy="475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63655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ts val="2400"/>
              </a:lnSpc>
              <a:spcBef>
                <a:spcPct val="50000"/>
              </a:spcBef>
            </a:pPr>
            <a:r>
              <a:rPr lang="de-DE" altLang="de-DE" sz="2400" b="0" dirty="0">
                <a:latin typeface="Arial Black" pitchFamily="34" charset="0"/>
              </a:rPr>
              <a:t>Polizeiliche Kriminalstatistik MV 2022</a:t>
            </a:r>
            <a:r>
              <a:rPr lang="de-DE" altLang="de-DE" sz="4000" b="0" dirty="0">
                <a:latin typeface="Arial Black" pitchFamily="34" charset="0"/>
              </a:rPr>
              <a:t/>
            </a:r>
            <a:br>
              <a:rPr lang="de-DE" altLang="de-DE" sz="4000" b="0" dirty="0">
                <a:latin typeface="Arial Black" pitchFamily="34" charset="0"/>
              </a:rPr>
            </a:br>
            <a:r>
              <a:rPr lang="de-DE" altLang="de-DE" sz="1800" b="0" dirty="0" smtClean="0">
                <a:latin typeface="Arial" panose="020B0604020202020204" pitchFamily="34" charset="0"/>
                <a:cs typeface="Arial" panose="020B0604020202020204" pitchFamily="34" charset="0"/>
              </a:rPr>
              <a:t>Rauschgiftkriminalität inkl. Cannabis-Delikte (Cannabis und Zubereitungen)</a:t>
            </a:r>
            <a:br>
              <a:rPr lang="de-DE" altLang="de-DE" sz="1800" b="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altLang="de-DE" sz="1800" b="0" dirty="0" smtClean="0">
                <a:latin typeface="Arial" panose="020B0604020202020204" pitchFamily="34" charset="0"/>
                <a:cs typeface="Arial" panose="020B0604020202020204" pitchFamily="34" charset="0"/>
              </a:rPr>
              <a:t>und allgemeine Verstöße mit Cannabis</a:t>
            </a:r>
            <a:r>
              <a:rPr lang="de-DE" altLang="de-DE" sz="1800" b="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de-DE" altLang="de-DE" sz="1800" b="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altLang="de-DE" sz="4000" b="0" dirty="0">
                <a:latin typeface="Arial Black" pitchFamily="34" charset="0"/>
              </a:rPr>
              <a:t/>
            </a:r>
            <a:br>
              <a:rPr lang="de-DE" altLang="de-DE" sz="4000" b="0" dirty="0">
                <a:latin typeface="Arial Black" pitchFamily="34" charset="0"/>
              </a:rPr>
            </a:br>
            <a:endParaRPr lang="de-DE" b="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DE" b="1" dirty="0" smtClean="0"/>
              <a:t>Landespressekonferenz 28. März 2023</a:t>
            </a:r>
            <a:endParaRPr lang="de-DE" b="1" dirty="0"/>
          </a:p>
        </p:txBody>
      </p:sp>
      <p:graphicFrame>
        <p:nvGraphicFramePr>
          <p:cNvPr id="6" name="Inhaltsplatzhalter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51540791"/>
              </p:ext>
            </p:extLst>
          </p:nvPr>
        </p:nvGraphicFramePr>
        <p:xfrm>
          <a:off x="2471415" y="1512167"/>
          <a:ext cx="8640762" cy="475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561928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43223" y="395461"/>
            <a:ext cx="7920348" cy="972690"/>
          </a:xfrm>
        </p:spPr>
        <p:txBody>
          <a:bodyPr/>
          <a:lstStyle/>
          <a:p>
            <a:pPr>
              <a:lnSpc>
                <a:spcPts val="2400"/>
              </a:lnSpc>
              <a:spcBef>
                <a:spcPct val="50000"/>
              </a:spcBef>
            </a:pPr>
            <a:r>
              <a:rPr lang="de-DE" altLang="de-DE" sz="2400" b="0" dirty="0">
                <a:latin typeface="Arial Black" pitchFamily="34" charset="0"/>
              </a:rPr>
              <a:t>Polizeiliche Kriminalstatistik MV 2022</a:t>
            </a:r>
            <a:r>
              <a:rPr lang="de-DE" altLang="de-DE" sz="4000" b="0" dirty="0">
                <a:latin typeface="Arial Black" pitchFamily="34" charset="0"/>
              </a:rPr>
              <a:t/>
            </a:r>
            <a:br>
              <a:rPr lang="de-DE" altLang="de-DE" sz="4000" b="0" dirty="0">
                <a:latin typeface="Arial Black" pitchFamily="34" charset="0"/>
              </a:rPr>
            </a:br>
            <a:r>
              <a:rPr lang="de-DE" altLang="de-DE" sz="1800" b="0" dirty="0">
                <a:latin typeface="Arial" panose="020B0604020202020204" pitchFamily="34" charset="0"/>
                <a:cs typeface="Arial" panose="020B0604020202020204" pitchFamily="34" charset="0"/>
              </a:rPr>
              <a:t>Tatverdächtige nach Jahren</a:t>
            </a:r>
            <a:br>
              <a:rPr lang="de-DE" altLang="de-DE" sz="1800" b="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altLang="de-DE" sz="1800" b="0" dirty="0">
                <a:latin typeface="Arial" panose="020B0604020202020204" pitchFamily="34" charset="0"/>
                <a:cs typeface="Arial" panose="020B0604020202020204" pitchFamily="34" charset="0"/>
              </a:rPr>
              <a:t>(ohne aufenthaltsrechtliche Straftaten)</a:t>
            </a:r>
            <a:r>
              <a:rPr lang="de-DE" altLang="de-DE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de-DE" altLang="de-DE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de-DE" b="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DE" b="1" dirty="0" smtClean="0"/>
              <a:t>Landespressekonferenz 28. März 2023</a:t>
            </a:r>
            <a:endParaRPr lang="de-DE" b="1" dirty="0"/>
          </a:p>
        </p:txBody>
      </p:sp>
      <p:graphicFrame>
        <p:nvGraphicFramePr>
          <p:cNvPr id="5" name="Inhaltsplatzhalter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92894040"/>
              </p:ext>
            </p:extLst>
          </p:nvPr>
        </p:nvGraphicFramePr>
        <p:xfrm>
          <a:off x="2345981" y="1620000"/>
          <a:ext cx="8640762" cy="475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705209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F5C58BA-4CBC-4680-ABF9-62E0C02ABB6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40932" y="2555701"/>
            <a:ext cx="8515259" cy="1547009"/>
          </a:xfrm>
        </p:spPr>
        <p:txBody>
          <a:bodyPr/>
          <a:lstStyle/>
          <a:p>
            <a:r>
              <a:rPr lang="de-DE" sz="2800" dirty="0" smtClean="0"/>
              <a:t>Politisch </a:t>
            </a:r>
            <a:r>
              <a:rPr lang="de-DE" sz="2800" dirty="0"/>
              <a:t>motivierte Kriminalität</a:t>
            </a:r>
            <a:br>
              <a:rPr lang="de-DE" sz="2800" dirty="0"/>
            </a:br>
            <a:r>
              <a:rPr lang="de-DE" sz="2800" dirty="0"/>
              <a:t>Mecklenburg-Vorpommern </a:t>
            </a:r>
            <a:r>
              <a:rPr lang="de-DE" sz="2800" dirty="0" smtClean="0"/>
              <a:t>2022</a:t>
            </a:r>
            <a:endParaRPr lang="de-DE" sz="2800" dirty="0"/>
          </a:p>
        </p:txBody>
      </p:sp>
      <p:sp>
        <p:nvSpPr>
          <p:cNvPr id="4" name="Textfeld 3"/>
          <p:cNvSpPr txBox="1"/>
          <p:nvPr/>
        </p:nvSpPr>
        <p:spPr>
          <a:xfrm>
            <a:off x="887239" y="539477"/>
            <a:ext cx="3528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de-DE" b="1" dirty="0"/>
              <a:t>Landeskriminalamt </a:t>
            </a:r>
          </a:p>
          <a:p>
            <a:pPr algn="l"/>
            <a:r>
              <a:rPr lang="de-DE" b="1" dirty="0"/>
              <a:t>Mecklenburg-Vorpommern</a:t>
            </a:r>
          </a:p>
        </p:txBody>
      </p:sp>
    </p:spTree>
    <p:extLst>
      <p:ext uri="{BB962C8B-B14F-4D97-AF65-F5344CB8AC3E}">
        <p14:creationId xmlns:p14="http://schemas.microsoft.com/office/powerpoint/2010/main" val="2612739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43223" y="527205"/>
            <a:ext cx="7920348" cy="972690"/>
          </a:xfrm>
        </p:spPr>
        <p:txBody>
          <a:bodyPr/>
          <a:lstStyle/>
          <a:p>
            <a:pPr>
              <a:lnSpc>
                <a:spcPts val="2400"/>
              </a:lnSpc>
              <a:spcBef>
                <a:spcPct val="50000"/>
              </a:spcBef>
            </a:pPr>
            <a:r>
              <a:rPr lang="de-DE" altLang="de-DE" sz="2400" b="0" dirty="0">
                <a:latin typeface="Arial Black" pitchFamily="34" charset="0"/>
              </a:rPr>
              <a:t>Politisch motivierte Kriminalität MV </a:t>
            </a:r>
            <a:r>
              <a:rPr lang="de-DE" altLang="de-DE" sz="2400" b="0" dirty="0" smtClean="0">
                <a:latin typeface="Arial Black" pitchFamily="34" charset="0"/>
              </a:rPr>
              <a:t>2022</a:t>
            </a:r>
            <a:r>
              <a:rPr lang="de-DE" altLang="de-DE" sz="4000" b="0" dirty="0">
                <a:latin typeface="Arial Black" pitchFamily="34" charset="0"/>
              </a:rPr>
              <a:t/>
            </a:r>
            <a:br>
              <a:rPr lang="de-DE" altLang="de-DE" sz="4000" b="0" dirty="0">
                <a:latin typeface="Arial Black" pitchFamily="34" charset="0"/>
              </a:rPr>
            </a:br>
            <a:r>
              <a:rPr lang="de-DE" altLang="de-DE" sz="2000" dirty="0" smtClean="0">
                <a:solidFill>
                  <a:srgbClr val="005E9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Entwicklung der Fallzahlen und Aufklärungsquoten</a:t>
            </a:r>
            <a:endParaRPr lang="de-DE" b="0" dirty="0">
              <a:solidFill>
                <a:srgbClr val="005E90"/>
              </a:solidFill>
            </a:endParaRPr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DE" b="1" dirty="0" smtClean="0"/>
              <a:t>Landespressekonferenz </a:t>
            </a:r>
            <a:endParaRPr lang="de-DE" b="1" dirty="0"/>
          </a:p>
        </p:txBody>
      </p:sp>
      <p:graphicFrame>
        <p:nvGraphicFramePr>
          <p:cNvPr id="6" name="Diagramm 5"/>
          <p:cNvGraphicFramePr>
            <a:graphicFrameLocks/>
          </p:cNvGraphicFramePr>
          <p:nvPr>
            <p:extLst/>
          </p:nvPr>
        </p:nvGraphicFramePr>
        <p:xfrm>
          <a:off x="2255391" y="1499895"/>
          <a:ext cx="8856984" cy="49685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819404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43223" y="513332"/>
            <a:ext cx="7920348" cy="972690"/>
          </a:xfrm>
        </p:spPr>
        <p:txBody>
          <a:bodyPr/>
          <a:lstStyle/>
          <a:p>
            <a:pPr>
              <a:lnSpc>
                <a:spcPts val="2400"/>
              </a:lnSpc>
              <a:spcBef>
                <a:spcPct val="50000"/>
              </a:spcBef>
            </a:pPr>
            <a:r>
              <a:rPr lang="de-DE" altLang="de-DE" sz="2400" b="0" dirty="0">
                <a:latin typeface="Arial Black" pitchFamily="34" charset="0"/>
              </a:rPr>
              <a:t>Politisch motivierte Kriminalität MV </a:t>
            </a:r>
            <a:r>
              <a:rPr lang="de-DE" altLang="de-DE" sz="2400" b="0" dirty="0" smtClean="0">
                <a:latin typeface="Arial Black" pitchFamily="34" charset="0"/>
              </a:rPr>
              <a:t>2022</a:t>
            </a:r>
            <a:r>
              <a:rPr lang="de-DE" altLang="de-DE" sz="4000" b="0" dirty="0">
                <a:latin typeface="Arial Black" pitchFamily="34" charset="0"/>
              </a:rPr>
              <a:t/>
            </a:r>
            <a:br>
              <a:rPr lang="de-DE" altLang="de-DE" sz="4000" b="0" dirty="0">
                <a:latin typeface="Arial Black" pitchFamily="34" charset="0"/>
              </a:rPr>
            </a:br>
            <a:r>
              <a:rPr lang="de-DE" altLang="de-DE" sz="2000" dirty="0">
                <a:latin typeface="Arial" panose="020B0604020202020204" pitchFamily="34" charset="0"/>
                <a:cs typeface="Arial" panose="020B0604020202020204" pitchFamily="34" charset="0"/>
              </a:rPr>
              <a:t>Entwicklung der Fallzahlen nach Phänomenbereichen</a:t>
            </a:r>
            <a:r>
              <a:rPr lang="de-DE" altLang="de-DE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de-DE" altLang="de-DE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de-DE" b="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r>
              <a:rPr lang="de-DE" b="1" dirty="0">
                <a:solidFill>
                  <a:srgbClr val="005E90"/>
                </a:solidFill>
              </a:rPr>
              <a:t>Landespressekonferenz </a:t>
            </a:r>
          </a:p>
        </p:txBody>
      </p:sp>
      <p:graphicFrame>
        <p:nvGraphicFramePr>
          <p:cNvPr id="5" name="Diagramm 4"/>
          <p:cNvGraphicFramePr>
            <a:graphicFrameLocks/>
          </p:cNvGraphicFramePr>
          <p:nvPr>
            <p:extLst/>
          </p:nvPr>
        </p:nvGraphicFramePr>
        <p:xfrm>
          <a:off x="2255391" y="1259557"/>
          <a:ext cx="8352928" cy="52565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502720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43223" y="467469"/>
            <a:ext cx="9144668" cy="972690"/>
          </a:xfrm>
        </p:spPr>
        <p:txBody>
          <a:bodyPr/>
          <a:lstStyle/>
          <a:p>
            <a:r>
              <a:rPr lang="de-DE" sz="2400" b="0" dirty="0">
                <a:latin typeface="Arial Black" pitchFamily="34" charset="0"/>
              </a:rPr>
              <a:t>Politisch motivierte Kriminalität MV </a:t>
            </a:r>
            <a:r>
              <a:rPr lang="de-DE" sz="2400" b="0" dirty="0" smtClean="0">
                <a:latin typeface="Arial Black" pitchFamily="34" charset="0"/>
              </a:rPr>
              <a:t>2022</a:t>
            </a:r>
            <a:r>
              <a:rPr lang="de-DE" sz="2400" b="0" dirty="0">
                <a:latin typeface="Arial Black" pitchFamily="34" charset="0"/>
              </a:rPr>
              <a:t/>
            </a:r>
            <a:br>
              <a:rPr lang="de-DE" sz="2400" b="0" dirty="0">
                <a:latin typeface="Arial Black" pitchFamily="34" charset="0"/>
              </a:rPr>
            </a:br>
            <a:r>
              <a:rPr lang="de-DE" sz="2000" dirty="0">
                <a:latin typeface="Arial" panose="020B0604020202020204" pitchFamily="34" charset="0"/>
                <a:cs typeface="Arial" panose="020B0604020202020204" pitchFamily="34" charset="0"/>
              </a:rPr>
              <a:t>Entwicklung der Fallzahlen PMK -nicht zuzuordnen-</a:t>
            </a:r>
            <a:r>
              <a:rPr lang="de-DE" sz="2400" b="0" dirty="0">
                <a:latin typeface="Arial Black" pitchFamily="34" charset="0"/>
              </a:rPr>
              <a:t/>
            </a:r>
            <a:br>
              <a:rPr lang="de-DE" sz="2400" b="0" dirty="0">
                <a:latin typeface="Arial Black" pitchFamily="34" charset="0"/>
              </a:rPr>
            </a:br>
            <a:endParaRPr lang="de-DE" sz="2400" b="0" dirty="0">
              <a:latin typeface="Arial Black" pitchFamily="34" charset="0"/>
            </a:endParaRP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r>
              <a:rPr lang="de-DE" b="1" dirty="0">
                <a:solidFill>
                  <a:srgbClr val="005E90"/>
                </a:solidFill>
              </a:rPr>
              <a:t>Landespressekonferenz </a:t>
            </a:r>
          </a:p>
        </p:txBody>
      </p:sp>
      <p:graphicFrame>
        <p:nvGraphicFramePr>
          <p:cNvPr id="4" name="Diagramm 3"/>
          <p:cNvGraphicFramePr>
            <a:graphicFrameLocks/>
          </p:cNvGraphicFramePr>
          <p:nvPr>
            <p:extLst/>
          </p:nvPr>
        </p:nvGraphicFramePr>
        <p:xfrm>
          <a:off x="1560521" y="1331565"/>
          <a:ext cx="11280046" cy="50405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feld 4"/>
          <p:cNvSpPr txBox="1"/>
          <p:nvPr/>
        </p:nvSpPr>
        <p:spPr>
          <a:xfrm>
            <a:off x="10320287" y="2575818"/>
            <a:ext cx="1512168" cy="2616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de-DE" sz="11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Kommunale Wahlen</a:t>
            </a:r>
            <a:endParaRPr lang="de-DE" sz="11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feld 4"/>
          <p:cNvSpPr txBox="1"/>
          <p:nvPr/>
        </p:nvSpPr>
        <p:spPr>
          <a:xfrm>
            <a:off x="6287839" y="2575818"/>
            <a:ext cx="215926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de-DE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Bundes- und Landtagswahl</a:t>
            </a:r>
          </a:p>
        </p:txBody>
      </p:sp>
    </p:spTree>
    <p:extLst>
      <p:ext uri="{BB962C8B-B14F-4D97-AF65-F5344CB8AC3E}">
        <p14:creationId xmlns:p14="http://schemas.microsoft.com/office/powerpoint/2010/main" val="1956215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43223" y="513332"/>
            <a:ext cx="7920348" cy="972690"/>
          </a:xfrm>
        </p:spPr>
        <p:txBody>
          <a:bodyPr/>
          <a:lstStyle/>
          <a:p>
            <a:pPr>
              <a:lnSpc>
                <a:spcPts val="2400"/>
              </a:lnSpc>
              <a:spcBef>
                <a:spcPct val="50000"/>
              </a:spcBef>
            </a:pPr>
            <a:r>
              <a:rPr lang="de-DE" altLang="de-DE" sz="2400" b="0" dirty="0">
                <a:latin typeface="Arial Black" pitchFamily="34" charset="0"/>
              </a:rPr>
              <a:t>Politisch motivierte Kriminalität MV </a:t>
            </a:r>
            <a:r>
              <a:rPr lang="de-DE" altLang="de-DE" sz="2400" b="0" dirty="0" smtClean="0">
                <a:latin typeface="Arial Black" pitchFamily="34" charset="0"/>
              </a:rPr>
              <a:t>2022</a:t>
            </a:r>
            <a:r>
              <a:rPr lang="de-DE" altLang="de-DE" sz="4000" b="0" dirty="0">
                <a:latin typeface="Arial Black" pitchFamily="34" charset="0"/>
              </a:rPr>
              <a:t/>
            </a:r>
            <a:br>
              <a:rPr lang="de-DE" altLang="de-DE" sz="4000" b="0" dirty="0">
                <a:latin typeface="Arial Black" pitchFamily="34" charset="0"/>
              </a:rPr>
            </a:br>
            <a:r>
              <a:rPr lang="de-DE" altLang="de-DE" sz="2000" dirty="0">
                <a:solidFill>
                  <a:srgbClr val="005E9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Weitere Aspekte der PMK</a:t>
            </a:r>
            <a:r>
              <a:rPr lang="de-DE" altLang="de-DE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de-DE" altLang="de-DE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de-DE" b="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r>
              <a:rPr lang="de-DE" b="1" dirty="0">
                <a:solidFill>
                  <a:srgbClr val="005E90"/>
                </a:solidFill>
              </a:rPr>
              <a:t>Landespressekonferenz </a:t>
            </a:r>
          </a:p>
        </p:txBody>
      </p:sp>
      <p:graphicFrame>
        <p:nvGraphicFramePr>
          <p:cNvPr id="5" name="Diagramm 4"/>
          <p:cNvGraphicFramePr>
            <a:graphicFrameLocks/>
          </p:cNvGraphicFramePr>
          <p:nvPr>
            <p:extLst/>
          </p:nvPr>
        </p:nvGraphicFramePr>
        <p:xfrm>
          <a:off x="2417869" y="1510166"/>
          <a:ext cx="8280000" cy="468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692240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1">
            <a:extLst>
              <a:ext uri="{FF2B5EF4-FFF2-40B4-BE49-F238E27FC236}">
                <a16:creationId xmlns:a16="http://schemas.microsoft.com/office/drawing/2014/main" id="{98286C92-E54C-4763-A806-CBA45E4B5F5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967707" y="3679445"/>
            <a:ext cx="9504363" cy="2869200"/>
          </a:xfrm>
        </p:spPr>
        <p:txBody>
          <a:bodyPr/>
          <a:lstStyle/>
          <a:p>
            <a:r>
              <a:rPr lang="de-DE" b="1" dirty="0" smtClean="0"/>
              <a:t>Ministerium für Inneres, Bau und Digitalisierung M-V</a:t>
            </a:r>
            <a:endParaRPr lang="de-DE" b="1" dirty="0"/>
          </a:p>
          <a:p>
            <a:r>
              <a:rPr lang="de-DE" b="1" dirty="0" smtClean="0"/>
              <a:t>www.regierung-mv.de</a:t>
            </a:r>
            <a:endParaRPr lang="de-DE" b="1" dirty="0"/>
          </a:p>
        </p:txBody>
      </p:sp>
      <p:sp>
        <p:nvSpPr>
          <p:cNvPr id="3" name="Titel 2">
            <a:extLst>
              <a:ext uri="{FF2B5EF4-FFF2-40B4-BE49-F238E27FC236}">
                <a16:creationId xmlns:a16="http://schemas.microsoft.com/office/drawing/2014/main" id="{DBCE883A-3D90-4D88-9493-8E45AEFA5B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67707" y="1272895"/>
            <a:ext cx="7739998" cy="814754"/>
          </a:xfrm>
        </p:spPr>
        <p:txBody>
          <a:bodyPr/>
          <a:lstStyle/>
          <a:p>
            <a:r>
              <a:rPr lang="de-DE" dirty="0"/>
              <a:t>Vielen Dank für Ihre Aufmerksamkeit!</a:t>
            </a:r>
          </a:p>
        </p:txBody>
      </p:sp>
    </p:spTree>
    <p:extLst>
      <p:ext uri="{BB962C8B-B14F-4D97-AF65-F5344CB8AC3E}">
        <p14:creationId xmlns:p14="http://schemas.microsoft.com/office/powerpoint/2010/main" val="1286872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V">
  <a:themeElements>
    <a:clrScheme name="Benutzerdefiniert 190">
      <a:dk1>
        <a:srgbClr val="005E90"/>
      </a:dk1>
      <a:lt1>
        <a:sysClr val="window" lastClr="FFFFFF"/>
      </a:lt1>
      <a:dk2>
        <a:srgbClr val="000000"/>
      </a:dk2>
      <a:lt2>
        <a:srgbClr val="BFBFBF"/>
      </a:lt2>
      <a:accent1>
        <a:srgbClr val="005E90"/>
      </a:accent1>
      <a:accent2>
        <a:srgbClr val="0CA0D9"/>
      </a:accent2>
      <a:accent3>
        <a:srgbClr val="289B38"/>
      </a:accent3>
      <a:accent4>
        <a:srgbClr val="AA192B"/>
      </a:accent4>
      <a:accent5>
        <a:srgbClr val="F2B700"/>
      </a:accent5>
      <a:accent6>
        <a:srgbClr val="95D5FF"/>
      </a:accent6>
      <a:hlink>
        <a:srgbClr val="005E90"/>
      </a:hlink>
      <a:folHlink>
        <a:srgbClr val="005E90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sz="200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rtlCol="0">
        <a:spAutoFit/>
      </a:bodyPr>
      <a:lstStyle>
        <a:defPPr algn="l">
          <a:defRPr sz="200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IM_PowerPoint_Standard_Leer.potx" id="{E17419A4-FBA6-44D4-92E8-CD71850B4343}" vid="{9D80DB47-CE82-4787-AEEF-4DDDDE6E8C79}"/>
    </a:ext>
  </a:extLst>
</a:theme>
</file>

<file path=ppt/theme/theme2.xml><?xml version="1.0" encoding="utf-8"?>
<a:theme xmlns:a="http://schemas.openxmlformats.org/drawingml/2006/main" name="Office">
  <a:themeElements>
    <a:clrScheme name="Benutzerdefiniert 3">
      <a:dk1>
        <a:sysClr val="windowText" lastClr="000000"/>
      </a:dk1>
      <a:lt1>
        <a:sysClr val="window" lastClr="FFFFFF"/>
      </a:lt1>
      <a:dk2>
        <a:srgbClr val="004E95"/>
      </a:dk2>
      <a:lt2>
        <a:srgbClr val="287DA8"/>
      </a:lt2>
      <a:accent1>
        <a:srgbClr val="A4C2D7"/>
      </a:accent1>
      <a:accent2>
        <a:srgbClr val="FBC33D"/>
      </a:accent2>
      <a:accent3>
        <a:srgbClr val="E60022"/>
      </a:accent3>
      <a:accent4>
        <a:srgbClr val="008D57"/>
      </a:accent4>
      <a:accent5>
        <a:srgbClr val="004E95"/>
      </a:accent5>
      <a:accent6>
        <a:srgbClr val="287DA8"/>
      </a:accent6>
      <a:hlink>
        <a:srgbClr val="000000"/>
      </a:hlink>
      <a:folHlink>
        <a:srgbClr val="000000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">
  <a:themeElements>
    <a:clrScheme name="Benutzerdefiniert 3">
      <a:dk1>
        <a:sysClr val="windowText" lastClr="000000"/>
      </a:dk1>
      <a:lt1>
        <a:sysClr val="window" lastClr="FFFFFF"/>
      </a:lt1>
      <a:dk2>
        <a:srgbClr val="004E95"/>
      </a:dk2>
      <a:lt2>
        <a:srgbClr val="287DA8"/>
      </a:lt2>
      <a:accent1>
        <a:srgbClr val="A4C2D7"/>
      </a:accent1>
      <a:accent2>
        <a:srgbClr val="FBC33D"/>
      </a:accent2>
      <a:accent3>
        <a:srgbClr val="E60022"/>
      </a:accent3>
      <a:accent4>
        <a:srgbClr val="008D57"/>
      </a:accent4>
      <a:accent5>
        <a:srgbClr val="004E95"/>
      </a:accent5>
      <a:accent6>
        <a:srgbClr val="287DA8"/>
      </a:accent6>
      <a:hlink>
        <a:srgbClr val="000000"/>
      </a:hlink>
      <a:folHlink>
        <a:srgbClr val="000000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IM_PowerPoint_Standard_Leer</Template>
  <TotalTime>0</TotalTime>
  <Words>504</Words>
  <Application>Microsoft Office PowerPoint</Application>
  <PresentationFormat>Benutzerdefiniert</PresentationFormat>
  <Paragraphs>76</Paragraphs>
  <Slides>24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24</vt:i4>
      </vt:variant>
    </vt:vector>
  </HeadingPairs>
  <TitlesOfParts>
    <vt:vector size="28" baseType="lpstr">
      <vt:lpstr>Arial</vt:lpstr>
      <vt:lpstr>Arial Black</vt:lpstr>
      <vt:lpstr>Calibri</vt:lpstr>
      <vt:lpstr>MV</vt:lpstr>
      <vt:lpstr>Polizeiliche Kriminalstatistik &amp; Politisch motivierte Kriminalität Mecklenburg-Vorpommern 2022</vt:lpstr>
      <vt:lpstr>Polizeiliche Kriminalstatistik  Mecklenburg-Vorpommern 2022</vt:lpstr>
      <vt:lpstr>Polizeiliche Kriminalstatistik MV 2022 Fallentwicklung nach Jahren </vt:lpstr>
      <vt:lpstr>Polizeiliche Kriminalstatistik MV 2022 Aufklärungsquote MV/Bund nach Jahren </vt:lpstr>
      <vt:lpstr>Polizeiliche Kriminalstatistik MV 2022 Fallentwicklung in den Straftatenhauptgruppen </vt:lpstr>
      <vt:lpstr>Polizeiliche Kriminalstatistik MV 2022 Straftaten gegen das Leben Anzahl der erfassten Fälle und Aufklärungsquoten nach Jahren  </vt:lpstr>
      <vt:lpstr>Polizeiliche Kriminalstatistik MV 2022 Straftaten gegen die sexuelle Selbstbestimmung Anzahl der erfassten Fälle und Aufklärungsquoten nach Jahren  </vt:lpstr>
      <vt:lpstr>Polizeiliche Kriminalstatistik MV 2022 Straftaten gg. die sexuelle Selbstbestimmung (Untergruppe) (Vergewaltigung, Sexuelle Übergriffe, Sex. Nötigung, Sex. Belästigung) Anzahl der erfassten Fälle und Aufklärungsquoten nach Jahren  </vt:lpstr>
      <vt:lpstr>Polizeiliche Kriminalstatistik MV 2022 Sexueller Missbrauch von Kindern Anzahl der erfassten Fälle und Aufklärungsquoten nach Jahren  </vt:lpstr>
      <vt:lpstr>Polizeiliche Kriminalstatistik MV 2022 Verbreitung, Erwerb, Besitz und Herstellung kinderpornographischer Schriften Anzahl der erfassten Fälle und Aufklärungsquoten nach Jahren  </vt:lpstr>
      <vt:lpstr>Polizeiliche Kriminalstatistik MV 2022 Entwicklung Hinweisaufkommen NCMEC (Bund/Land)   </vt:lpstr>
      <vt:lpstr>Polizeiliche Kriminalstatistik MV 2022 Rohheitsdelikte und Straftaten gegen die persönliche Freiheit Anzahl der erfassten Fälle und Aufklärungsquoten nach Jahren </vt:lpstr>
      <vt:lpstr>Polizeiliche Kriminalstatistik MV 2022 Diebstahl gesamt Anzahl der erfassten Fälle und Aufklärungsquoten nach Jahren  </vt:lpstr>
      <vt:lpstr>Polizeiliche Kriminalstatistik MV 2022 Vermögens- und Fälschungsdelikte Anzahl der erfassten Fälle und Aufklärungsquoten nach Jahren</vt:lpstr>
      <vt:lpstr>Polizeiliche Kriminalstatistik MV 2022 Sonstige Straftatbestände des StGB Anzahl der erfassten Fälle und Aufklärungsquoten nach Jahren</vt:lpstr>
      <vt:lpstr>Polizeiliche Kriminalstatistik MV 2022 Strafrechtliche Nebengesetze Anzahl der erfassten Fälle und Aufklärungsquoten nach Jahren </vt:lpstr>
      <vt:lpstr>Polizeiliche Kriminalstatistik MV 2022 Rauschgiftkriminalität inkl. Cannabis-Delikte (Cannabis und Zubereitungen) und allgemeine Verstöße mit Cannabis  </vt:lpstr>
      <vt:lpstr>Polizeiliche Kriminalstatistik MV 2022 Tatverdächtige nach Jahren (ohne aufenthaltsrechtliche Straftaten) </vt:lpstr>
      <vt:lpstr>Politisch motivierte Kriminalität Mecklenburg-Vorpommern 2022</vt:lpstr>
      <vt:lpstr>Politisch motivierte Kriminalität MV 2022 Entwicklung der Fallzahlen und Aufklärungsquoten</vt:lpstr>
      <vt:lpstr>Politisch motivierte Kriminalität MV 2022 Entwicklung der Fallzahlen nach Phänomenbereichen </vt:lpstr>
      <vt:lpstr>Politisch motivierte Kriminalität MV 2022 Entwicklung der Fallzahlen PMK -nicht zuzuordnen- </vt:lpstr>
      <vt:lpstr>Politisch motivierte Kriminalität MV 2022 Weitere Aspekte der PMK </vt:lpstr>
      <vt:lpstr>Vielen Dank für Ihre Aufmerksamkeit!</vt:lpstr>
    </vt:vector>
  </TitlesOfParts>
  <Company>Ministerium für Inneres und Europa M-V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Titel ein- bis dreizeilig</dc:title>
  <dc:creator>Bolsmann, Matthias</dc:creator>
  <cp:lastModifiedBy>Bolsmann, Matthias</cp:lastModifiedBy>
  <cp:revision>95</cp:revision>
  <cp:lastPrinted>2023-02-23T07:30:33Z</cp:lastPrinted>
  <dcterms:created xsi:type="dcterms:W3CDTF">2022-01-28T09:35:50Z</dcterms:created>
  <dcterms:modified xsi:type="dcterms:W3CDTF">2023-03-07T10:39:46Z</dcterms:modified>
</cp:coreProperties>
</file>