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74" r:id="rId2"/>
    <p:sldId id="302" r:id="rId3"/>
    <p:sldId id="303" r:id="rId4"/>
    <p:sldId id="304" r:id="rId5"/>
    <p:sldId id="305" r:id="rId6"/>
    <p:sldId id="306" r:id="rId7"/>
    <p:sldId id="279" r:id="rId8"/>
    <p:sldId id="308" r:id="rId9"/>
    <p:sldId id="309" r:id="rId10"/>
    <p:sldId id="314" r:id="rId11"/>
    <p:sldId id="316" r:id="rId12"/>
    <p:sldId id="317" r:id="rId13"/>
    <p:sldId id="315" r:id="rId14"/>
    <p:sldId id="290" r:id="rId15"/>
    <p:sldId id="285" r:id="rId16"/>
    <p:sldId id="291" r:id="rId17"/>
    <p:sldId id="287" r:id="rId18"/>
    <p:sldId id="296" r:id="rId19"/>
    <p:sldId id="297" r:id="rId20"/>
    <p:sldId id="295" r:id="rId21"/>
    <p:sldId id="299" r:id="rId22"/>
    <p:sldId id="294" r:id="rId23"/>
    <p:sldId id="292" r:id="rId24"/>
    <p:sldId id="288" r:id="rId25"/>
    <p:sldId id="298" r:id="rId26"/>
    <p:sldId id="293" r:id="rId27"/>
    <p:sldId id="289" r:id="rId28"/>
    <p:sldId id="300" r:id="rId29"/>
    <p:sldId id="301" r:id="rId30"/>
    <p:sldId id="273" r:id="rId31"/>
  </p:sldIdLst>
  <p:sldSz cx="10691813" cy="7559675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ADFF"/>
    <a:srgbClr val="F7C8CE"/>
    <a:srgbClr val="AA192B"/>
    <a:srgbClr val="005E90"/>
    <a:srgbClr val="0CA0D9"/>
    <a:srgbClr val="289B38"/>
    <a:srgbClr val="F2B700"/>
    <a:srgbClr val="E89C72"/>
    <a:srgbClr val="853D15"/>
    <a:srgbClr val="F8E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Helle Formatvorlage 1 - Akz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howGuides="1">
      <p:cViewPr varScale="1">
        <p:scale>
          <a:sx n="56" d="100"/>
          <a:sy n="56" d="100"/>
        </p:scale>
        <p:origin x="1264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121" d="100"/>
          <a:sy n="121" d="100"/>
        </p:scale>
        <p:origin x="4938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D00836-1D40-4617-806B-98641C8867C0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A316E533-B85D-4425-9DED-2512376E0E27}">
      <dgm:prSet phldrT="[Text]" custT="1"/>
      <dgm:spPr/>
      <dgm:t>
        <a:bodyPr/>
        <a:lstStyle/>
        <a:p>
          <a:r>
            <a:rPr lang="de-DE" sz="900" dirty="0" smtClean="0"/>
            <a:t>© weyo-stock.adobe.com</a:t>
          </a:r>
          <a:endParaRPr lang="de-DE" sz="900" dirty="0"/>
        </a:p>
      </dgm:t>
    </dgm:pt>
    <dgm:pt modelId="{0AE53A6C-1544-4615-8B07-C9CE35D0BE6F}" type="parTrans" cxnId="{52B3570D-50A0-402B-ACAA-83B7FC995653}">
      <dgm:prSet/>
      <dgm:spPr/>
      <dgm:t>
        <a:bodyPr/>
        <a:lstStyle/>
        <a:p>
          <a:endParaRPr lang="de-DE"/>
        </a:p>
      </dgm:t>
    </dgm:pt>
    <dgm:pt modelId="{525A813B-CC1C-44ED-85AF-B7D5AB0728C0}" type="sibTrans" cxnId="{52B3570D-50A0-402B-ACAA-83B7FC995653}">
      <dgm:prSet/>
      <dgm:spPr/>
      <dgm:t>
        <a:bodyPr/>
        <a:lstStyle/>
        <a:p>
          <a:endParaRPr lang="de-DE"/>
        </a:p>
      </dgm:t>
    </dgm:pt>
    <dgm:pt modelId="{EA4BFBAA-1E81-47CE-8914-D6F6A6E2BE0A}">
      <dgm:prSet phldrT="[Text]" custT="1"/>
      <dgm:spPr/>
      <dgm:t>
        <a:bodyPr/>
        <a:lstStyle/>
        <a:p>
          <a:pPr algn="just"/>
          <a:r>
            <a:rPr lang="de-DE" sz="1600" b="0" i="0" u="sng" dirty="0" smtClean="0"/>
            <a:t>Ausgangsbudget </a:t>
          </a:r>
          <a:r>
            <a:rPr lang="de-DE" sz="1600" b="1" i="0" u="sng" dirty="0" smtClean="0"/>
            <a:t>IP</a:t>
          </a:r>
          <a:r>
            <a:rPr lang="de-DE" sz="1600" b="0" i="0" dirty="0" smtClean="0"/>
            <a:t>:</a:t>
          </a:r>
          <a:r>
            <a:rPr lang="de-DE" sz="1600" b="1" i="0" dirty="0" smtClean="0"/>
            <a:t> </a:t>
          </a:r>
          <a:r>
            <a:rPr lang="de-DE" sz="1600" b="1" u="none" dirty="0" smtClean="0"/>
            <a:t>25 Mio. €</a:t>
          </a:r>
        </a:p>
        <a:p>
          <a:pPr algn="just"/>
          <a:r>
            <a:rPr lang="de-DE" sz="1600" b="0" u="none" dirty="0" smtClean="0"/>
            <a:t>(FöP 2014-2020: 26 Mio. €,</a:t>
          </a:r>
        </a:p>
        <a:p>
          <a:pPr algn="just"/>
          <a:r>
            <a:rPr lang="de-DE" sz="1600" b="0" u="none" dirty="0" smtClean="0"/>
            <a:t>davon 1 Mio. € REACT)*</a:t>
          </a:r>
          <a:endParaRPr lang="de-DE" sz="1300" b="0" dirty="0"/>
        </a:p>
      </dgm:t>
    </dgm:pt>
    <dgm:pt modelId="{E8224AA0-FBEB-4F8F-B96E-2FD33DB85CB8}" type="parTrans" cxnId="{26967068-4F46-4321-82C7-73ACD33BADAE}">
      <dgm:prSet/>
      <dgm:spPr/>
      <dgm:t>
        <a:bodyPr/>
        <a:lstStyle/>
        <a:p>
          <a:endParaRPr lang="de-DE"/>
        </a:p>
      </dgm:t>
    </dgm:pt>
    <dgm:pt modelId="{1A5FE0F7-F77C-43D2-A52E-4554A098834F}" type="sibTrans" cxnId="{26967068-4F46-4321-82C7-73ACD33BADAE}">
      <dgm:prSet/>
      <dgm:spPr/>
      <dgm:t>
        <a:bodyPr/>
        <a:lstStyle/>
        <a:p>
          <a:endParaRPr lang="de-DE"/>
        </a:p>
      </dgm:t>
    </dgm:pt>
    <dgm:pt modelId="{57B67435-A615-45D0-87BE-84A25B21CA38}">
      <dgm:prSet phldrT="[Text]" custT="1"/>
      <dgm:spPr/>
      <dgm:t>
        <a:bodyPr/>
        <a:lstStyle/>
        <a:p>
          <a:pPr algn="just"/>
          <a:endParaRPr lang="de-DE" sz="1000" b="1" u="none" dirty="0" smtClean="0"/>
        </a:p>
      </dgm:t>
    </dgm:pt>
    <dgm:pt modelId="{1912A206-7FC4-4BE7-B307-2A243F37D51B}" type="parTrans" cxnId="{9D7756C8-014D-48A6-909B-76F62093EC4E}">
      <dgm:prSet/>
      <dgm:spPr/>
      <dgm:t>
        <a:bodyPr/>
        <a:lstStyle/>
        <a:p>
          <a:endParaRPr lang="de-DE"/>
        </a:p>
      </dgm:t>
    </dgm:pt>
    <dgm:pt modelId="{05CD91DD-3C5D-49F6-9C54-F92F5D4FB986}" type="sibTrans" cxnId="{9D7756C8-014D-48A6-909B-76F62093EC4E}">
      <dgm:prSet/>
      <dgm:spPr/>
      <dgm:t>
        <a:bodyPr/>
        <a:lstStyle/>
        <a:p>
          <a:endParaRPr lang="de-DE"/>
        </a:p>
      </dgm:t>
    </dgm:pt>
    <dgm:pt modelId="{BE95FA52-0A8A-4CE8-988B-77D45741AA7B}">
      <dgm:prSet phldrT="[Text]" custT="1"/>
      <dgm:spPr/>
      <dgm:t>
        <a:bodyPr/>
        <a:lstStyle/>
        <a:p>
          <a:pPr algn="just"/>
          <a:r>
            <a:rPr lang="de-DE" sz="1600" b="0" u="sng" dirty="0" smtClean="0"/>
            <a:t>Ausgangsbudget </a:t>
          </a:r>
          <a:r>
            <a:rPr lang="de-DE" sz="1600" b="1" u="sng" dirty="0" smtClean="0"/>
            <a:t>SEM</a:t>
          </a:r>
          <a:r>
            <a:rPr lang="de-DE" sz="1600" b="0" dirty="0" smtClean="0"/>
            <a:t>:</a:t>
          </a:r>
          <a:r>
            <a:rPr lang="de-DE" sz="1600" b="1" dirty="0" smtClean="0"/>
            <a:t> </a:t>
          </a:r>
          <a:r>
            <a:rPr lang="de-DE" sz="1600" b="1" u="none" dirty="0" smtClean="0"/>
            <a:t>11 Mio. €</a:t>
          </a:r>
        </a:p>
        <a:p>
          <a:pPr algn="just"/>
          <a:r>
            <a:rPr lang="de-DE" sz="1600" b="0" u="none" dirty="0" smtClean="0"/>
            <a:t>(FöP 2014-2020: 14 Mio. €,</a:t>
          </a:r>
        </a:p>
        <a:p>
          <a:pPr algn="just"/>
          <a:r>
            <a:rPr lang="de-DE" sz="1600" b="0" u="none" dirty="0" smtClean="0"/>
            <a:t>davon 3 Mio. € REACT)</a:t>
          </a:r>
          <a:endParaRPr lang="nl-NL" sz="1300" b="0" dirty="0" smtClean="0"/>
        </a:p>
      </dgm:t>
    </dgm:pt>
    <dgm:pt modelId="{9ED26207-9763-4073-99D4-25966E48E752}" type="parTrans" cxnId="{EA5744A4-AA99-4325-800E-D79D42EEF284}">
      <dgm:prSet/>
      <dgm:spPr/>
      <dgm:t>
        <a:bodyPr/>
        <a:lstStyle/>
        <a:p>
          <a:endParaRPr lang="de-DE"/>
        </a:p>
      </dgm:t>
    </dgm:pt>
    <dgm:pt modelId="{EA7B9C38-F06D-4240-AEC9-05043BA9487F}" type="sibTrans" cxnId="{EA5744A4-AA99-4325-800E-D79D42EEF284}">
      <dgm:prSet/>
      <dgm:spPr/>
      <dgm:t>
        <a:bodyPr/>
        <a:lstStyle/>
        <a:p>
          <a:endParaRPr lang="de-DE"/>
        </a:p>
      </dgm:t>
    </dgm:pt>
    <dgm:pt modelId="{867F10FB-C95F-45D6-9D60-74F57E66C29A}">
      <dgm:prSet phldrT="[Text]" custT="1"/>
      <dgm:spPr/>
      <dgm:t>
        <a:bodyPr/>
        <a:lstStyle/>
        <a:p>
          <a:pPr algn="just"/>
          <a:endParaRPr lang="de-DE" sz="1000" b="0" i="0" u="none" dirty="0" smtClean="0"/>
        </a:p>
        <a:p>
          <a:pPr algn="just"/>
          <a:r>
            <a:rPr lang="de-DE" sz="1600" b="0" i="0" u="none" dirty="0" smtClean="0"/>
            <a:t>Die ESF+ -Mittel sind bis 2029 zu verausgaben. </a:t>
          </a:r>
        </a:p>
        <a:p>
          <a:pPr algn="just"/>
          <a:r>
            <a:rPr lang="de-DE" sz="1600" b="0" i="0" u="none" dirty="0" smtClean="0"/>
            <a:t>Grundsätzlich werden Projekte bis zu maximal 60 % (IP) bzw. 55 % oder 65 % (SEM) aus ESF+ -Mitteln gefördert. </a:t>
          </a:r>
        </a:p>
        <a:p>
          <a:pPr algn="just"/>
          <a:r>
            <a:rPr lang="de-DE" sz="1600" b="0" i="0" u="none" dirty="0" smtClean="0"/>
            <a:t>Der verbleibende Anteil muss aus Eigen- oder Drittmitteln getragen werden.</a:t>
          </a:r>
        </a:p>
      </dgm:t>
    </dgm:pt>
    <dgm:pt modelId="{400DBF10-5AEA-4178-AB83-7724E289D50B}" type="parTrans" cxnId="{3B2576EA-B057-4E50-A150-1D133D26E2EE}">
      <dgm:prSet/>
      <dgm:spPr/>
      <dgm:t>
        <a:bodyPr/>
        <a:lstStyle/>
        <a:p>
          <a:endParaRPr lang="de-DE"/>
        </a:p>
      </dgm:t>
    </dgm:pt>
    <dgm:pt modelId="{EC153D0D-77B2-4A07-8268-E92D20DF1B71}" type="sibTrans" cxnId="{3B2576EA-B057-4E50-A150-1D133D26E2EE}">
      <dgm:prSet/>
      <dgm:spPr/>
      <dgm:t>
        <a:bodyPr/>
        <a:lstStyle/>
        <a:p>
          <a:endParaRPr lang="de-DE"/>
        </a:p>
      </dgm:t>
    </dgm:pt>
    <dgm:pt modelId="{1B7AAA23-D8FD-4C81-A21A-B3C190E16270}">
      <dgm:prSet custT="1"/>
      <dgm:spPr/>
      <dgm:t>
        <a:bodyPr/>
        <a:lstStyle/>
        <a:p>
          <a:pPr algn="l"/>
          <a:endParaRPr lang="de-DE" sz="1600" b="0" i="0" u="none" dirty="0" smtClean="0"/>
        </a:p>
      </dgm:t>
    </dgm:pt>
    <dgm:pt modelId="{40A1F021-423F-4E23-8C7F-470E8A930748}" type="parTrans" cxnId="{84FE752C-8417-414E-8938-25C30233C608}">
      <dgm:prSet/>
      <dgm:spPr/>
      <dgm:t>
        <a:bodyPr/>
        <a:lstStyle/>
        <a:p>
          <a:endParaRPr lang="de-DE"/>
        </a:p>
      </dgm:t>
    </dgm:pt>
    <dgm:pt modelId="{654399B0-E882-4561-97CD-F587F0464BB1}" type="sibTrans" cxnId="{84FE752C-8417-414E-8938-25C30233C608}">
      <dgm:prSet/>
      <dgm:spPr/>
      <dgm:t>
        <a:bodyPr/>
        <a:lstStyle/>
        <a:p>
          <a:endParaRPr lang="de-DE"/>
        </a:p>
      </dgm:t>
    </dgm:pt>
    <dgm:pt modelId="{3730BC54-D4E5-43F1-83C1-9732EE905478}" type="pres">
      <dgm:prSet presAssocID="{E0D00836-1D40-4617-806B-98641C8867C0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2A2303FC-9823-4F26-B006-81B4356E9918}" type="pres">
      <dgm:prSet presAssocID="{A316E533-B85D-4425-9DED-2512376E0E27}" presName="composite" presStyleCnt="0"/>
      <dgm:spPr/>
    </dgm:pt>
    <dgm:pt modelId="{2B114515-B5C7-4123-9A8E-15E46981EFDD}" type="pres">
      <dgm:prSet presAssocID="{A316E533-B85D-4425-9DED-2512376E0E27}" presName="ParentAccentShape" presStyleLbl="trBgShp" presStyleIdx="0" presStyleCnt="2"/>
      <dgm:spPr/>
    </dgm:pt>
    <dgm:pt modelId="{1F509689-8BC4-4BEE-AFA8-9927A6E88BEB}" type="pres">
      <dgm:prSet presAssocID="{A316E533-B85D-4425-9DED-2512376E0E27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7C003EA-A7EE-4952-950E-F4125DC8DF8F}" type="pres">
      <dgm:prSet presAssocID="{A316E533-B85D-4425-9DED-2512376E0E27}" presName="ChildText" presStyleLbl="revTx" presStyleIdx="1" presStyleCnt="2" custScaleX="108271" custScaleY="111227" custLinFactNeighborX="3693" custLinFactNeighborY="1042">
        <dgm:presLayoutVars>
          <dgm:chMax val="0"/>
          <dgm:chPref val="0"/>
        </dgm:presLayoutVars>
      </dgm:prSet>
      <dgm:spPr/>
      <dgm:t>
        <a:bodyPr/>
        <a:lstStyle/>
        <a:p>
          <a:endParaRPr lang="de-DE"/>
        </a:p>
      </dgm:t>
    </dgm:pt>
    <dgm:pt modelId="{712BB025-E3DA-4AC0-B9CC-EC7B09A4F174}" type="pres">
      <dgm:prSet presAssocID="{A316E533-B85D-4425-9DED-2512376E0E27}" presName="ChildAccentShape" presStyleLbl="trBgShp" presStyleIdx="1" presStyleCnt="2"/>
      <dgm:spPr/>
    </dgm:pt>
    <dgm:pt modelId="{7BE04E35-26F5-4756-8488-80B81122A474}" type="pres">
      <dgm:prSet presAssocID="{A316E533-B85D-4425-9DED-2512376E0E27}" presName="Image" presStyleLbl="align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de-DE"/>
        </a:p>
      </dgm:t>
    </dgm:pt>
  </dgm:ptLst>
  <dgm:cxnLst>
    <dgm:cxn modelId="{C67DD223-B598-494A-95F8-8FDE12319622}" type="presOf" srcId="{E0D00836-1D40-4617-806B-98641C8867C0}" destId="{3730BC54-D4E5-43F1-83C1-9732EE905478}" srcOrd="0" destOrd="0" presId="urn:microsoft.com/office/officeart/2009/3/layout/SnapshotPictureList"/>
    <dgm:cxn modelId="{3B2576EA-B057-4E50-A150-1D133D26E2EE}" srcId="{A316E533-B85D-4425-9DED-2512376E0E27}" destId="{867F10FB-C95F-45D6-9D60-74F57E66C29A}" srcOrd="3" destOrd="0" parTransId="{400DBF10-5AEA-4178-AB83-7724E289D50B}" sibTransId="{EC153D0D-77B2-4A07-8268-E92D20DF1B71}"/>
    <dgm:cxn modelId="{EA5744A4-AA99-4325-800E-D79D42EEF284}" srcId="{A316E533-B85D-4425-9DED-2512376E0E27}" destId="{BE95FA52-0A8A-4CE8-988B-77D45741AA7B}" srcOrd="2" destOrd="0" parTransId="{9ED26207-9763-4073-99D4-25966E48E752}" sibTransId="{EA7B9C38-F06D-4240-AEC9-05043BA9487F}"/>
    <dgm:cxn modelId="{52B3570D-50A0-402B-ACAA-83B7FC995653}" srcId="{E0D00836-1D40-4617-806B-98641C8867C0}" destId="{A316E533-B85D-4425-9DED-2512376E0E27}" srcOrd="0" destOrd="0" parTransId="{0AE53A6C-1544-4615-8B07-C9CE35D0BE6F}" sibTransId="{525A813B-CC1C-44ED-85AF-B7D5AB0728C0}"/>
    <dgm:cxn modelId="{84FE752C-8417-414E-8938-25C30233C608}" srcId="{A316E533-B85D-4425-9DED-2512376E0E27}" destId="{1B7AAA23-D8FD-4C81-A21A-B3C190E16270}" srcOrd="4" destOrd="0" parTransId="{40A1F021-423F-4E23-8C7F-470E8A930748}" sibTransId="{654399B0-E882-4561-97CD-F587F0464BB1}"/>
    <dgm:cxn modelId="{167DC716-7DD7-4026-9F25-6D2C10E2849A}" type="presOf" srcId="{EA4BFBAA-1E81-47CE-8914-D6F6A6E2BE0A}" destId="{77C003EA-A7EE-4952-950E-F4125DC8DF8F}" srcOrd="0" destOrd="0" presId="urn:microsoft.com/office/officeart/2009/3/layout/SnapshotPictureList"/>
    <dgm:cxn modelId="{B1304079-ED2F-490B-AE1E-FB829B588713}" type="presOf" srcId="{BE95FA52-0A8A-4CE8-988B-77D45741AA7B}" destId="{77C003EA-A7EE-4952-950E-F4125DC8DF8F}" srcOrd="0" destOrd="2" presId="urn:microsoft.com/office/officeart/2009/3/layout/SnapshotPictureList"/>
    <dgm:cxn modelId="{AFF257D7-4239-42BB-8027-E7875482EEE6}" type="presOf" srcId="{A316E533-B85D-4425-9DED-2512376E0E27}" destId="{1F509689-8BC4-4BEE-AFA8-9927A6E88BEB}" srcOrd="0" destOrd="0" presId="urn:microsoft.com/office/officeart/2009/3/layout/SnapshotPictureList"/>
    <dgm:cxn modelId="{FCA0FFCB-4692-4751-BF0C-E200EB7C9000}" type="presOf" srcId="{867F10FB-C95F-45D6-9D60-74F57E66C29A}" destId="{77C003EA-A7EE-4952-950E-F4125DC8DF8F}" srcOrd="0" destOrd="3" presId="urn:microsoft.com/office/officeart/2009/3/layout/SnapshotPictureList"/>
    <dgm:cxn modelId="{26967068-4F46-4321-82C7-73ACD33BADAE}" srcId="{A316E533-B85D-4425-9DED-2512376E0E27}" destId="{EA4BFBAA-1E81-47CE-8914-D6F6A6E2BE0A}" srcOrd="0" destOrd="0" parTransId="{E8224AA0-FBEB-4F8F-B96E-2FD33DB85CB8}" sibTransId="{1A5FE0F7-F77C-43D2-A52E-4554A098834F}"/>
    <dgm:cxn modelId="{B90CDAF8-A4FD-40D4-8A1C-217B2C8E5219}" type="presOf" srcId="{1B7AAA23-D8FD-4C81-A21A-B3C190E16270}" destId="{77C003EA-A7EE-4952-950E-F4125DC8DF8F}" srcOrd="0" destOrd="4" presId="urn:microsoft.com/office/officeart/2009/3/layout/SnapshotPictureList"/>
    <dgm:cxn modelId="{9D7756C8-014D-48A6-909B-76F62093EC4E}" srcId="{A316E533-B85D-4425-9DED-2512376E0E27}" destId="{57B67435-A615-45D0-87BE-84A25B21CA38}" srcOrd="1" destOrd="0" parTransId="{1912A206-7FC4-4BE7-B307-2A243F37D51B}" sibTransId="{05CD91DD-3C5D-49F6-9C54-F92F5D4FB986}"/>
    <dgm:cxn modelId="{2440475D-51A0-458C-9254-BE5EA131C78B}" type="presOf" srcId="{57B67435-A615-45D0-87BE-84A25B21CA38}" destId="{77C003EA-A7EE-4952-950E-F4125DC8DF8F}" srcOrd="0" destOrd="1" presId="urn:microsoft.com/office/officeart/2009/3/layout/SnapshotPictureList"/>
    <dgm:cxn modelId="{9D638683-170D-4B7F-8E11-5480F0A07795}" type="presParOf" srcId="{3730BC54-D4E5-43F1-83C1-9732EE905478}" destId="{2A2303FC-9823-4F26-B006-81B4356E9918}" srcOrd="0" destOrd="0" presId="urn:microsoft.com/office/officeart/2009/3/layout/SnapshotPictureList"/>
    <dgm:cxn modelId="{9296681B-90DC-4FDB-B1D5-68DC0B5A2262}" type="presParOf" srcId="{2A2303FC-9823-4F26-B006-81B4356E9918}" destId="{2B114515-B5C7-4123-9A8E-15E46981EFDD}" srcOrd="0" destOrd="0" presId="urn:microsoft.com/office/officeart/2009/3/layout/SnapshotPictureList"/>
    <dgm:cxn modelId="{763DEAE9-8F95-49C6-A7D4-FD10E83D6F0F}" type="presParOf" srcId="{2A2303FC-9823-4F26-B006-81B4356E9918}" destId="{1F509689-8BC4-4BEE-AFA8-9927A6E88BEB}" srcOrd="1" destOrd="0" presId="urn:microsoft.com/office/officeart/2009/3/layout/SnapshotPictureList"/>
    <dgm:cxn modelId="{8A3D6B2A-D6FB-4F69-8995-A03C90F48BD8}" type="presParOf" srcId="{2A2303FC-9823-4F26-B006-81B4356E9918}" destId="{77C003EA-A7EE-4952-950E-F4125DC8DF8F}" srcOrd="2" destOrd="0" presId="urn:microsoft.com/office/officeart/2009/3/layout/SnapshotPictureList"/>
    <dgm:cxn modelId="{4731CBED-2ED4-4E20-90C1-C2F6347F15E3}" type="presParOf" srcId="{2A2303FC-9823-4F26-B006-81B4356E9918}" destId="{712BB025-E3DA-4AC0-B9CC-EC7B09A4F174}" srcOrd="3" destOrd="0" presId="urn:microsoft.com/office/officeart/2009/3/layout/SnapshotPictureList"/>
    <dgm:cxn modelId="{D9C3AEE4-01F9-4D1F-A263-AC8448589414}" type="presParOf" srcId="{2A2303FC-9823-4F26-B006-81B4356E9918}" destId="{7BE04E35-26F5-4756-8488-80B81122A47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BB025-E3DA-4AC0-B9CC-EC7B09A4F174}">
      <dsp:nvSpPr>
        <dsp:cNvPr id="0" name=""/>
        <dsp:cNvSpPr/>
      </dsp:nvSpPr>
      <dsp:spPr>
        <a:xfrm>
          <a:off x="9203815" y="540717"/>
          <a:ext cx="224279" cy="4150927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114515-B5C7-4123-9A8E-15E46981EFDD}">
      <dsp:nvSpPr>
        <dsp:cNvPr id="0" name=""/>
        <dsp:cNvSpPr/>
      </dsp:nvSpPr>
      <dsp:spPr>
        <a:xfrm>
          <a:off x="228884" y="540717"/>
          <a:ext cx="5833139" cy="415092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E04E35-26F5-4756-8488-80B81122A474}">
      <dsp:nvSpPr>
        <dsp:cNvPr id="0" name=""/>
        <dsp:cNvSpPr/>
      </dsp:nvSpPr>
      <dsp:spPr>
        <a:xfrm>
          <a:off x="4605" y="43350"/>
          <a:ext cx="5608860" cy="392641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509689-8BC4-4BEE-AFA8-9927A6E88BEB}">
      <dsp:nvSpPr>
        <dsp:cNvPr id="0" name=""/>
        <dsp:cNvSpPr/>
      </dsp:nvSpPr>
      <dsp:spPr>
        <a:xfrm>
          <a:off x="456933" y="3971159"/>
          <a:ext cx="5380811" cy="492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34290" rIns="9144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/>
            <a:t>© weyo-stock.adobe.com</a:t>
          </a:r>
          <a:endParaRPr lang="de-DE" sz="900" kern="1200" dirty="0"/>
        </a:p>
      </dsp:txBody>
      <dsp:txXfrm>
        <a:off x="456933" y="3971159"/>
        <a:ext cx="5380811" cy="492719"/>
      </dsp:txXfrm>
    </dsp:sp>
    <dsp:sp modelId="{77C003EA-A7EE-4952-950E-F4125DC8DF8F}">
      <dsp:nvSpPr>
        <dsp:cNvPr id="0" name=""/>
        <dsp:cNvSpPr/>
      </dsp:nvSpPr>
      <dsp:spPr>
        <a:xfrm>
          <a:off x="6287695" y="350958"/>
          <a:ext cx="2887422" cy="4616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i="0" u="sng" kern="1200" dirty="0" smtClean="0"/>
            <a:t>Ausgangsbudget </a:t>
          </a:r>
          <a:r>
            <a:rPr lang="de-DE" sz="1600" b="1" i="0" u="sng" kern="1200" dirty="0" smtClean="0"/>
            <a:t>IP</a:t>
          </a:r>
          <a:r>
            <a:rPr lang="de-DE" sz="1600" b="0" i="0" kern="1200" dirty="0" smtClean="0"/>
            <a:t>:</a:t>
          </a:r>
          <a:r>
            <a:rPr lang="de-DE" sz="1600" b="1" i="0" kern="1200" dirty="0" smtClean="0"/>
            <a:t> </a:t>
          </a:r>
          <a:r>
            <a:rPr lang="de-DE" sz="1600" b="1" u="none" kern="1200" dirty="0" smtClean="0"/>
            <a:t>25 Mio. €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u="none" kern="1200" dirty="0" smtClean="0"/>
            <a:t>(FöP 2014-2020: 26 Mio. €,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u="none" kern="1200" dirty="0" smtClean="0"/>
            <a:t>davon 1 Mio. € REACT)*</a:t>
          </a:r>
          <a:endParaRPr lang="de-DE" sz="1300" b="0" kern="1200" dirty="0"/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000" b="1" u="none" kern="1200" dirty="0" smtClean="0"/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u="sng" kern="1200" dirty="0" smtClean="0"/>
            <a:t>Ausgangsbudget </a:t>
          </a:r>
          <a:r>
            <a:rPr lang="de-DE" sz="1600" b="1" u="sng" kern="1200" dirty="0" smtClean="0"/>
            <a:t>SEM</a:t>
          </a:r>
          <a:r>
            <a:rPr lang="de-DE" sz="1600" b="0" kern="1200" dirty="0" smtClean="0"/>
            <a:t>:</a:t>
          </a:r>
          <a:r>
            <a:rPr lang="de-DE" sz="1600" b="1" kern="1200" dirty="0" smtClean="0"/>
            <a:t> </a:t>
          </a:r>
          <a:r>
            <a:rPr lang="de-DE" sz="1600" b="1" u="none" kern="1200" dirty="0" smtClean="0"/>
            <a:t>11 Mio. €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u="none" kern="1200" dirty="0" smtClean="0"/>
            <a:t>(FöP 2014-2020: 14 Mio. €,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u="none" kern="1200" dirty="0" smtClean="0"/>
            <a:t>davon 3 Mio. € REACT)</a:t>
          </a:r>
          <a:endParaRPr lang="nl-NL" sz="1300" b="0" kern="1200" dirty="0" smtClean="0"/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000" b="0" i="0" u="none" kern="1200" dirty="0" smtClean="0"/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i="0" u="none" kern="1200" dirty="0" smtClean="0"/>
            <a:t>Die ESF+ -Mittel sind bis 2029 zu verausgaben. </a:t>
          </a:r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i="0" u="none" kern="1200" dirty="0" smtClean="0"/>
            <a:t>Grundsätzlich werden Projekte bis zu maximal 60 % (IP) bzw. 55 % oder 65 % (SEM) aus ESF+ -Mitteln gefördert. </a:t>
          </a:r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b="0" i="0" u="none" kern="1200" dirty="0" smtClean="0"/>
            <a:t>Der verbleibende Anteil muss aus Eigen- oder Drittmitteln getragen werden.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600" b="0" i="0" u="none" kern="1200" dirty="0" smtClean="0"/>
        </a:p>
      </dsp:txBody>
      <dsp:txXfrm>
        <a:off x="6287695" y="350958"/>
        <a:ext cx="2887422" cy="46169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C77361C1-FD8F-443E-B75D-2CB254C27E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4DB69C3-06D1-4DED-95D4-1BA91AB777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AD270-ED71-4AEC-AF00-7BBBE490E881}" type="datetimeFigureOut">
              <a:rPr lang="de-DE" smtClean="0"/>
              <a:t>05.07.2023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289FBD6-5A42-4C23-9AB1-DA7D9C1C3E4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159D94A-48A4-4649-A224-6593DADECE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98F22F-8832-4A21-9C66-DC915D63FA1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3884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7A2E5-D0FB-4810-ABA7-54CB9BA6E875}" type="datetimeFigureOut">
              <a:rPr lang="de-DE" smtClean="0"/>
              <a:t>05.07.2023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30FF3-308F-4956-9A59-900071F701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4988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B66299-ECF8-44E2-B398-4B4CFAD18F2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23135" y="2475181"/>
            <a:ext cx="7099171" cy="1547009"/>
          </a:xfrm>
        </p:spPr>
        <p:txBody>
          <a:bodyPr anchor="t"/>
          <a:lstStyle>
            <a:lvl1pPr algn="l">
              <a:defRPr sz="32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Titelfolie: </a:t>
            </a:r>
            <a:br>
              <a:rPr lang="de-DE" dirty="0" smtClean="0"/>
            </a:br>
            <a:r>
              <a:rPr lang="de-DE" dirty="0" smtClean="0"/>
              <a:t>Textposition fixiert, </a:t>
            </a:r>
            <a:br>
              <a:rPr lang="de-DE" dirty="0" smtClean="0"/>
            </a:br>
            <a:r>
              <a:rPr lang="de-DE" dirty="0" smtClean="0"/>
              <a:t>ein- bis dreizeilig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6BD807C-35D5-457B-8B1E-38BC96F7453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23135" y="4152939"/>
            <a:ext cx="7111103" cy="1013448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00964" indent="0" algn="ctr">
              <a:buNone/>
              <a:defRPr sz="1754"/>
            </a:lvl2pPr>
            <a:lvl3pPr marL="801929" indent="0" algn="ctr">
              <a:buNone/>
              <a:defRPr sz="1579"/>
            </a:lvl3pPr>
            <a:lvl4pPr marL="1202893" indent="0" algn="ctr">
              <a:buNone/>
              <a:defRPr sz="1403"/>
            </a:lvl4pPr>
            <a:lvl5pPr marL="1603858" indent="0" algn="ctr">
              <a:buNone/>
              <a:defRPr sz="1403"/>
            </a:lvl5pPr>
            <a:lvl6pPr marL="2004822" indent="0" algn="ctr">
              <a:buNone/>
              <a:defRPr sz="1403"/>
            </a:lvl6pPr>
            <a:lvl7pPr marL="2405786" indent="0" algn="ctr">
              <a:buNone/>
              <a:defRPr sz="1403"/>
            </a:lvl7pPr>
            <a:lvl8pPr marL="2806751" indent="0" algn="ctr">
              <a:buNone/>
              <a:defRPr sz="1403"/>
            </a:lvl8pPr>
            <a:lvl9pPr marL="3207715" indent="0" algn="ctr">
              <a:buNone/>
              <a:defRPr sz="1403"/>
            </a:lvl9pPr>
          </a:lstStyle>
          <a:p>
            <a:r>
              <a:rPr lang="de-DE" dirty="0" smtClean="0"/>
              <a:t>Unterüberschrift Calibri Standard, 20 </a:t>
            </a:r>
            <a:r>
              <a:rPr lang="de-DE" dirty="0" err="1" smtClean="0"/>
              <a:t>pt</a:t>
            </a:r>
            <a:endParaRPr lang="de-DE" dirty="0" smtClean="0"/>
          </a:p>
          <a:p>
            <a:r>
              <a:rPr lang="de-DE" dirty="0" smtClean="0"/>
              <a:t>Autorin/Autor </a:t>
            </a:r>
          </a:p>
          <a:p>
            <a:r>
              <a:rPr lang="de-DE" dirty="0" smtClean="0"/>
              <a:t>Ort, XX. Monat </a:t>
            </a:r>
            <a:r>
              <a:rPr lang="de-DE" dirty="0" err="1" smtClean="0"/>
              <a:t>202X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41919716-A244-4B78-A295-8473FE011C77}"/>
              </a:ext>
            </a:extLst>
          </p:cNvPr>
          <p:cNvSpPr/>
          <p:nvPr/>
        </p:nvSpPr>
        <p:spPr>
          <a:xfrm>
            <a:off x="0" y="5166387"/>
            <a:ext cx="10691812" cy="2393288"/>
          </a:xfrm>
          <a:custGeom>
            <a:avLst/>
            <a:gdLst>
              <a:gd name="connsiteX0" fmla="*/ 10691812 w 10691812"/>
              <a:gd name="connsiteY0" fmla="*/ 0 h 2393288"/>
              <a:gd name="connsiteX1" fmla="*/ 10691812 w 10691812"/>
              <a:gd name="connsiteY1" fmla="*/ 2393288 h 2393288"/>
              <a:gd name="connsiteX2" fmla="*/ 0 w 10691812"/>
              <a:gd name="connsiteY2" fmla="*/ 2393288 h 2393288"/>
              <a:gd name="connsiteX3" fmla="*/ 0 w 10691812"/>
              <a:gd name="connsiteY3" fmla="*/ 685499 h 2393288"/>
              <a:gd name="connsiteX4" fmla="*/ 22057 w 10691812"/>
              <a:gd name="connsiteY4" fmla="*/ 683110 h 2393288"/>
              <a:gd name="connsiteX5" fmla="*/ 5345907 w 10691812"/>
              <a:gd name="connsiteY5" fmla="*/ 219651 h 2393288"/>
              <a:gd name="connsiteX6" fmla="*/ 10668716 w 10691812"/>
              <a:gd name="connsiteY6" fmla="*/ 571 h 2393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1812" h="2393288">
                <a:moveTo>
                  <a:pt x="10691812" y="0"/>
                </a:moveTo>
                <a:lnTo>
                  <a:pt x="10691812" y="2393288"/>
                </a:lnTo>
                <a:lnTo>
                  <a:pt x="0" y="2393288"/>
                </a:lnTo>
                <a:lnTo>
                  <a:pt x="0" y="685499"/>
                </a:lnTo>
                <a:lnTo>
                  <a:pt x="22057" y="683110"/>
                </a:lnTo>
                <a:cubicBezTo>
                  <a:pt x="608935" y="619932"/>
                  <a:pt x="3097006" y="358542"/>
                  <a:pt x="5345907" y="219651"/>
                </a:cubicBezTo>
                <a:cubicBezTo>
                  <a:pt x="7572587" y="82984"/>
                  <a:pt x="10077323" y="15345"/>
                  <a:pt x="10668716" y="571"/>
                </a:cubicBezTo>
                <a:close/>
              </a:path>
            </a:pathLst>
          </a:custGeom>
          <a:solidFill>
            <a:srgbClr val="0CA0D9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Freihandform: Form 48">
            <a:extLst>
              <a:ext uri="{FF2B5EF4-FFF2-40B4-BE49-F238E27FC236}">
                <a16:creationId xmlns:a16="http://schemas.microsoft.com/office/drawing/2014/main" id="{24B17A13-4B06-4E37-9B8E-A99CB6612092}"/>
              </a:ext>
            </a:extLst>
          </p:cNvPr>
          <p:cNvSpPr/>
          <p:nvPr userDrawn="1"/>
        </p:nvSpPr>
        <p:spPr>
          <a:xfrm>
            <a:off x="0" y="6266731"/>
            <a:ext cx="10691812" cy="1292944"/>
          </a:xfrm>
          <a:custGeom>
            <a:avLst/>
            <a:gdLst>
              <a:gd name="connsiteX0" fmla="*/ 0 w 10691812"/>
              <a:gd name="connsiteY0" fmla="*/ 0 h 1292944"/>
              <a:gd name="connsiteX1" fmla="*/ 21830 w 10691812"/>
              <a:gd name="connsiteY1" fmla="*/ 401 h 1292944"/>
              <a:gd name="connsiteX2" fmla="*/ 5345906 w 10691812"/>
              <a:gd name="connsiteY2" fmla="*/ 165662 h 1292944"/>
              <a:gd name="connsiteX3" fmla="*/ 10669756 w 10691812"/>
              <a:gd name="connsiteY3" fmla="*/ 514484 h 1292944"/>
              <a:gd name="connsiteX4" fmla="*/ 10691812 w 10691812"/>
              <a:gd name="connsiteY4" fmla="*/ 516283 h 1292944"/>
              <a:gd name="connsiteX5" fmla="*/ 10691812 w 10691812"/>
              <a:gd name="connsiteY5" fmla="*/ 1292944 h 1292944"/>
              <a:gd name="connsiteX6" fmla="*/ 0 w 10691812"/>
              <a:gd name="connsiteY6" fmla="*/ 1292944 h 1292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1812" h="1292944">
                <a:moveTo>
                  <a:pt x="0" y="0"/>
                </a:moveTo>
                <a:lnTo>
                  <a:pt x="21830" y="401"/>
                </a:lnTo>
                <a:cubicBezTo>
                  <a:pt x="613240" y="11495"/>
                  <a:pt x="3118116" y="62328"/>
                  <a:pt x="5345906" y="165662"/>
                </a:cubicBezTo>
                <a:cubicBezTo>
                  <a:pt x="7594809" y="270107"/>
                  <a:pt x="10082878" y="466914"/>
                  <a:pt x="10669756" y="514484"/>
                </a:cubicBezTo>
                <a:lnTo>
                  <a:pt x="10691812" y="516283"/>
                </a:lnTo>
                <a:lnTo>
                  <a:pt x="10691812" y="1292944"/>
                </a:lnTo>
                <a:lnTo>
                  <a:pt x="0" y="1292944"/>
                </a:ln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Freihandform: Form 50">
            <a:extLst>
              <a:ext uri="{FF2B5EF4-FFF2-40B4-BE49-F238E27FC236}">
                <a16:creationId xmlns:a16="http://schemas.microsoft.com/office/drawing/2014/main" id="{0894267A-40DC-4CA9-82A3-EEC28AB137E4}"/>
              </a:ext>
            </a:extLst>
          </p:cNvPr>
          <p:cNvSpPr/>
          <p:nvPr/>
        </p:nvSpPr>
        <p:spPr>
          <a:xfrm>
            <a:off x="1" y="5635262"/>
            <a:ext cx="10691811" cy="384735"/>
          </a:xfrm>
          <a:custGeom>
            <a:avLst/>
            <a:gdLst>
              <a:gd name="connsiteX0" fmla="*/ 10691811 w 10691811"/>
              <a:gd name="connsiteY0" fmla="*/ 0 h 384735"/>
              <a:gd name="connsiteX1" fmla="*/ 10691811 w 10691811"/>
              <a:gd name="connsiteY1" fmla="*/ 18694 h 384735"/>
              <a:gd name="connsiteX2" fmla="*/ 10656647 w 10691811"/>
              <a:gd name="connsiteY2" fmla="*/ 19137 h 384735"/>
              <a:gd name="connsiteX3" fmla="*/ 5344636 w 10691811"/>
              <a:gd name="connsiteY3" fmla="*/ 136811 h 384735"/>
              <a:gd name="connsiteX4" fmla="*/ 31585 w 10691811"/>
              <a:gd name="connsiteY4" fmla="*/ 382940 h 384735"/>
              <a:gd name="connsiteX5" fmla="*/ 0 w 10691811"/>
              <a:gd name="connsiteY5" fmla="*/ 384735 h 384735"/>
              <a:gd name="connsiteX6" fmla="*/ 0 w 10691811"/>
              <a:gd name="connsiteY6" fmla="*/ 365577 h 384735"/>
              <a:gd name="connsiteX7" fmla="*/ 30369 w 10691811"/>
              <a:gd name="connsiteY7" fmla="*/ 363841 h 384735"/>
              <a:gd name="connsiteX8" fmla="*/ 5344636 w 10691811"/>
              <a:gd name="connsiteY8" fmla="*/ 117763 h 384735"/>
              <a:gd name="connsiteX9" fmla="*/ 10657011 w 10691811"/>
              <a:gd name="connsiteY9" fmla="*/ 505 h 384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1" h="384735">
                <a:moveTo>
                  <a:pt x="10691811" y="0"/>
                </a:moveTo>
                <a:lnTo>
                  <a:pt x="10691811" y="18694"/>
                </a:lnTo>
                <a:lnTo>
                  <a:pt x="10656647" y="19137"/>
                </a:lnTo>
                <a:cubicBezTo>
                  <a:pt x="10046330" y="27088"/>
                  <a:pt x="7545761" y="63477"/>
                  <a:pt x="5344636" y="136811"/>
                </a:cubicBezTo>
                <a:cubicBezTo>
                  <a:pt x="3121290" y="210144"/>
                  <a:pt x="637386" y="348617"/>
                  <a:pt x="31585" y="382940"/>
                </a:cubicBezTo>
                <a:lnTo>
                  <a:pt x="0" y="384735"/>
                </a:lnTo>
                <a:lnTo>
                  <a:pt x="0" y="365577"/>
                </a:lnTo>
                <a:lnTo>
                  <a:pt x="30369" y="363841"/>
                </a:lnTo>
                <a:cubicBezTo>
                  <a:pt x="636415" y="329292"/>
                  <a:pt x="3121290" y="189986"/>
                  <a:pt x="5344636" y="117763"/>
                </a:cubicBezTo>
                <a:cubicBezTo>
                  <a:pt x="7545761" y="45541"/>
                  <a:pt x="10047303" y="9290"/>
                  <a:pt x="10657011" y="505"/>
                </a:cubicBezTo>
                <a:close/>
              </a:path>
            </a:pathLst>
          </a:custGeom>
          <a:solidFill>
            <a:srgbClr val="95D5E1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Freihandform: Form 52">
            <a:extLst>
              <a:ext uri="{FF2B5EF4-FFF2-40B4-BE49-F238E27FC236}">
                <a16:creationId xmlns:a16="http://schemas.microsoft.com/office/drawing/2014/main" id="{3104C4E7-FEE9-49BF-96C2-0D27FF2C1189}"/>
              </a:ext>
            </a:extLst>
          </p:cNvPr>
          <p:cNvSpPr/>
          <p:nvPr/>
        </p:nvSpPr>
        <p:spPr>
          <a:xfrm>
            <a:off x="0" y="5603780"/>
            <a:ext cx="10691812" cy="811698"/>
          </a:xfrm>
          <a:custGeom>
            <a:avLst/>
            <a:gdLst>
              <a:gd name="connsiteX0" fmla="*/ 0 w 10691812"/>
              <a:gd name="connsiteY0" fmla="*/ 0 h 811698"/>
              <a:gd name="connsiteX1" fmla="*/ 31411 w 10691812"/>
              <a:gd name="connsiteY1" fmla="*/ 907 h 811698"/>
              <a:gd name="connsiteX2" fmla="*/ 5344636 w 10691812"/>
              <a:gd name="connsiteY2" fmla="*/ 254641 h 811698"/>
              <a:gd name="connsiteX3" fmla="*/ 10659267 w 10691812"/>
              <a:gd name="connsiteY3" fmla="*/ 788429 h 811698"/>
              <a:gd name="connsiteX4" fmla="*/ 10691812 w 10691812"/>
              <a:gd name="connsiteY4" fmla="*/ 792491 h 811698"/>
              <a:gd name="connsiteX5" fmla="*/ 10691812 w 10691812"/>
              <a:gd name="connsiteY5" fmla="*/ 811698 h 811698"/>
              <a:gd name="connsiteX6" fmla="*/ 10657634 w 10691812"/>
              <a:gd name="connsiteY6" fmla="*/ 807425 h 811698"/>
              <a:gd name="connsiteX7" fmla="*/ 5343367 w 10691812"/>
              <a:gd name="connsiteY7" fmla="*/ 273689 h 811698"/>
              <a:gd name="connsiteX8" fmla="*/ 31409 w 10691812"/>
              <a:gd name="connsiteY8" fmla="*/ 19591 h 811698"/>
              <a:gd name="connsiteX9" fmla="*/ 0 w 10691812"/>
              <a:gd name="connsiteY9" fmla="*/ 18731 h 811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2" h="811698">
                <a:moveTo>
                  <a:pt x="0" y="0"/>
                </a:moveTo>
                <a:lnTo>
                  <a:pt x="31411" y="907"/>
                </a:lnTo>
                <a:cubicBezTo>
                  <a:pt x="641970" y="18807"/>
                  <a:pt x="3143513" y="96863"/>
                  <a:pt x="5344636" y="254641"/>
                </a:cubicBezTo>
                <a:cubicBezTo>
                  <a:pt x="7567983" y="413532"/>
                  <a:pt x="10053830" y="713394"/>
                  <a:pt x="10659267" y="788429"/>
                </a:cubicBezTo>
                <a:lnTo>
                  <a:pt x="10691812" y="792491"/>
                </a:lnTo>
                <a:lnTo>
                  <a:pt x="10691812" y="811698"/>
                </a:lnTo>
                <a:lnTo>
                  <a:pt x="10657634" y="807425"/>
                </a:lnTo>
                <a:cubicBezTo>
                  <a:pt x="10051588" y="732164"/>
                  <a:pt x="7566713" y="431467"/>
                  <a:pt x="5343367" y="273689"/>
                </a:cubicBezTo>
                <a:cubicBezTo>
                  <a:pt x="3143354" y="115910"/>
                  <a:pt x="641951" y="36882"/>
                  <a:pt x="31409" y="19591"/>
                </a:cubicBezTo>
                <a:lnTo>
                  <a:pt x="0" y="18731"/>
                </a:lnTo>
                <a:close/>
              </a:path>
            </a:pathLst>
          </a:custGeom>
          <a:solidFill>
            <a:srgbClr val="F2B70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Freihandform: Form 54">
            <a:extLst>
              <a:ext uri="{FF2B5EF4-FFF2-40B4-BE49-F238E27FC236}">
                <a16:creationId xmlns:a16="http://schemas.microsoft.com/office/drawing/2014/main" id="{D1AC2CAF-0755-4242-AD36-416784D12B85}"/>
              </a:ext>
            </a:extLst>
          </p:cNvPr>
          <p:cNvSpPr/>
          <p:nvPr/>
        </p:nvSpPr>
        <p:spPr>
          <a:xfrm>
            <a:off x="0" y="5501712"/>
            <a:ext cx="10691812" cy="407580"/>
          </a:xfrm>
          <a:custGeom>
            <a:avLst/>
            <a:gdLst>
              <a:gd name="connsiteX0" fmla="*/ 0 w 10691812"/>
              <a:gd name="connsiteY0" fmla="*/ 0 h 407580"/>
              <a:gd name="connsiteX1" fmla="*/ 31411 w 10691812"/>
              <a:gd name="connsiteY1" fmla="*/ 423 h 407580"/>
              <a:gd name="connsiteX2" fmla="*/ 5344637 w 10691812"/>
              <a:gd name="connsiteY2" fmla="*/ 125597 h 407580"/>
              <a:gd name="connsiteX3" fmla="*/ 10658903 w 10691812"/>
              <a:gd name="connsiteY3" fmla="*/ 387734 h 407580"/>
              <a:gd name="connsiteX4" fmla="*/ 10691812 w 10691812"/>
              <a:gd name="connsiteY4" fmla="*/ 389726 h 407580"/>
              <a:gd name="connsiteX5" fmla="*/ 10691812 w 10691812"/>
              <a:gd name="connsiteY5" fmla="*/ 407580 h 407580"/>
              <a:gd name="connsiteX6" fmla="*/ 10657636 w 10691812"/>
              <a:gd name="connsiteY6" fmla="*/ 405512 h 407580"/>
              <a:gd name="connsiteX7" fmla="*/ 5344637 w 10691812"/>
              <a:gd name="connsiteY7" fmla="*/ 143375 h 407580"/>
              <a:gd name="connsiteX8" fmla="*/ 31411 w 10691812"/>
              <a:gd name="connsiteY8" fmla="*/ 19468 h 407580"/>
              <a:gd name="connsiteX9" fmla="*/ 0 w 10691812"/>
              <a:gd name="connsiteY9" fmla="*/ 19046 h 407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2" h="407580">
                <a:moveTo>
                  <a:pt x="0" y="0"/>
                </a:moveTo>
                <a:lnTo>
                  <a:pt x="31411" y="423"/>
                </a:lnTo>
                <a:cubicBezTo>
                  <a:pt x="641970" y="8930"/>
                  <a:pt x="3143512" y="47818"/>
                  <a:pt x="5344637" y="125597"/>
                </a:cubicBezTo>
                <a:cubicBezTo>
                  <a:pt x="7567983" y="203375"/>
                  <a:pt x="10052858" y="351154"/>
                  <a:pt x="10658903" y="387734"/>
                </a:cubicBezTo>
                <a:lnTo>
                  <a:pt x="10691812" y="389726"/>
                </a:lnTo>
                <a:lnTo>
                  <a:pt x="10691812" y="407580"/>
                </a:lnTo>
                <a:lnTo>
                  <a:pt x="10657636" y="405512"/>
                </a:lnTo>
                <a:cubicBezTo>
                  <a:pt x="10051608" y="368932"/>
                  <a:pt x="7566872" y="221153"/>
                  <a:pt x="5344637" y="143375"/>
                </a:cubicBezTo>
                <a:cubicBezTo>
                  <a:pt x="3143512" y="66708"/>
                  <a:pt x="641970" y="27958"/>
                  <a:pt x="31411" y="19468"/>
                </a:cubicBezTo>
                <a:lnTo>
                  <a:pt x="0" y="19046"/>
                </a:lnTo>
                <a:close/>
              </a:path>
            </a:pathLst>
          </a:custGeom>
          <a:solidFill>
            <a:srgbClr val="AA192B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306" y="575481"/>
            <a:ext cx="1441704" cy="104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17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24" y="1655601"/>
            <a:ext cx="7920000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4D2F87-7D92-48CD-AF34-F3B1CBC1A6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81087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26" y="1655601"/>
            <a:ext cx="4643438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271B0DA-9B58-429B-AA0B-858FA0ED20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54650" y="1655601"/>
            <a:ext cx="4643437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4FD529C-0FB3-4A8C-B273-A469C0BA1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11809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Bild mit BU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24" y="1655601"/>
            <a:ext cx="6264276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Bildplatzhalter 6">
            <a:extLst>
              <a:ext uri="{FF2B5EF4-FFF2-40B4-BE49-F238E27FC236}">
                <a16:creationId xmlns:a16="http://schemas.microsoft.com/office/drawing/2014/main" id="{164395B4-D3B9-4087-8A13-411F5119D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73900" y="1727200"/>
            <a:ext cx="3024189" cy="1979612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0030A45-5DB1-4A45-874F-1FBEA927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073900" y="3814823"/>
            <a:ext cx="3024189" cy="2665352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736FE5E-EC01-4747-8A2E-F022454A28A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1480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Bild mit BU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25" y="1655601"/>
            <a:ext cx="4643438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Bildplatzhalter 6">
            <a:extLst>
              <a:ext uri="{FF2B5EF4-FFF2-40B4-BE49-F238E27FC236}">
                <a16:creationId xmlns:a16="http://schemas.microsoft.com/office/drawing/2014/main" id="{164395B4-D3B9-4087-8A13-411F5119D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4650" y="1727200"/>
            <a:ext cx="4643438" cy="295172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0030A45-5DB1-4A45-874F-1FBEA927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54650" y="4786931"/>
            <a:ext cx="4643438" cy="16932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4EA4C47-724C-4474-9481-67123ABBCE2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50910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94054B63-FC9D-4335-9AAA-4F8D0484661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73900" y="1655601"/>
            <a:ext cx="3024187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6E0AD6D4-E1B7-4B04-B788-A5D34C9B763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3726" y="1727207"/>
            <a:ext cx="6264273" cy="4550086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19D6DD-B0FC-4330-8705-D83CC83CB9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34153DE-B702-424C-9B82-05AFC050C5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3726" y="6356092"/>
            <a:ext cx="6264273" cy="245119"/>
          </a:xfrm>
        </p:spPr>
        <p:txBody>
          <a:bodyPr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2951061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94054B63-FC9D-4335-9AAA-4F8D0484661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593726" y="4303184"/>
            <a:ext cx="3024187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6E0AD6D4-E1B7-4B04-B788-A5D34C9B763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3726" y="1734717"/>
            <a:ext cx="3024187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19D6DD-B0FC-4330-8705-D83CC83CB9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D266A46E-5E31-4F2D-9CCF-54710495D3B0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833813" y="4303184"/>
            <a:ext cx="3024187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930367BB-C6F3-4CC8-9276-F7A1AC906EF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833813" y="1734717"/>
            <a:ext cx="3024187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79A4E42F-58DC-4F37-B710-360091302ABE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073900" y="4303184"/>
            <a:ext cx="3024187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3" name="Bildplatzhalter 6">
            <a:extLst>
              <a:ext uri="{FF2B5EF4-FFF2-40B4-BE49-F238E27FC236}">
                <a16:creationId xmlns:a16="http://schemas.microsoft.com/office/drawing/2014/main" id="{8A9B2745-F4B5-4302-BD74-7482FA6EEF9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073900" y="1734717"/>
            <a:ext cx="3024187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34153DE-B702-424C-9B82-05AFC050C5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3726" y="6290591"/>
            <a:ext cx="9504362" cy="225550"/>
          </a:xfrm>
        </p:spPr>
        <p:txBody>
          <a:bodyPr anchor="b"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3162960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99D322-EFC8-4019-87C3-DC671BF35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63529B9-A2F6-4F52-891B-E9155FFD82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01476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683B84A-B2CE-4B0B-A820-DDA83791AF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78675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6">
            <a:extLst>
              <a:ext uri="{FF2B5EF4-FFF2-40B4-BE49-F238E27FC236}">
                <a16:creationId xmlns:a16="http://schemas.microsoft.com/office/drawing/2014/main" id="{80B0B724-74E1-41DB-BD36-964D5B5B11B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2"/>
            <a:ext cx="10691813" cy="6300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E4CCA1A-E770-44F4-8710-7CF786EEAD6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7869E8DE-07EB-490F-90D2-120E3FFD5D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3726" y="6349561"/>
            <a:ext cx="9504362" cy="245119"/>
          </a:xfrm>
        </p:spPr>
        <p:txBody>
          <a:bodyPr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3329580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A4126A92-F7E8-41DF-8341-47C0BB774E43}"/>
              </a:ext>
            </a:extLst>
          </p:cNvPr>
          <p:cNvSpPr/>
          <p:nvPr userDrawn="1"/>
        </p:nvSpPr>
        <p:spPr>
          <a:xfrm>
            <a:off x="1" y="2537922"/>
            <a:ext cx="10690087" cy="5021753"/>
          </a:xfrm>
          <a:custGeom>
            <a:avLst/>
            <a:gdLst>
              <a:gd name="connsiteX0" fmla="*/ 0 w 10690087"/>
              <a:gd name="connsiteY0" fmla="*/ 0 h 5021753"/>
              <a:gd name="connsiteX1" fmla="*/ 21828 w 10690087"/>
              <a:gd name="connsiteY1" fmla="*/ 539 h 5021753"/>
              <a:gd name="connsiteX2" fmla="*/ 5344636 w 10690087"/>
              <a:gd name="connsiteY2" fmla="*/ 220887 h 5021753"/>
              <a:gd name="connsiteX3" fmla="*/ 10668486 w 10690087"/>
              <a:gd name="connsiteY3" fmla="*/ 684346 h 5021753"/>
              <a:gd name="connsiteX4" fmla="*/ 10690087 w 10690087"/>
              <a:gd name="connsiteY4" fmla="*/ 686679 h 5021753"/>
              <a:gd name="connsiteX5" fmla="*/ 10690087 w 10690087"/>
              <a:gd name="connsiteY5" fmla="*/ 5021753 h 5021753"/>
              <a:gd name="connsiteX6" fmla="*/ 0 w 10690087"/>
              <a:gd name="connsiteY6" fmla="*/ 5021753 h 5021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0087" h="5021753">
                <a:moveTo>
                  <a:pt x="0" y="0"/>
                </a:moveTo>
                <a:lnTo>
                  <a:pt x="21828" y="539"/>
                </a:lnTo>
                <a:cubicBezTo>
                  <a:pt x="613220" y="15331"/>
                  <a:pt x="3117957" y="83109"/>
                  <a:pt x="5344636" y="220887"/>
                </a:cubicBezTo>
                <a:cubicBezTo>
                  <a:pt x="7593538" y="359777"/>
                  <a:pt x="10081608" y="621168"/>
                  <a:pt x="10668486" y="684346"/>
                </a:cubicBezTo>
                <a:lnTo>
                  <a:pt x="10690087" y="686679"/>
                </a:lnTo>
                <a:lnTo>
                  <a:pt x="10690087" y="5021753"/>
                </a:lnTo>
                <a:lnTo>
                  <a:pt x="0" y="5021753"/>
                </a:ln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Freihandform: Form 49">
            <a:extLst>
              <a:ext uri="{FF2B5EF4-FFF2-40B4-BE49-F238E27FC236}">
                <a16:creationId xmlns:a16="http://schemas.microsoft.com/office/drawing/2014/main" id="{DB5BF16A-ED30-4BDE-BA9B-6E593C80B686}"/>
              </a:ext>
            </a:extLst>
          </p:cNvPr>
          <p:cNvSpPr/>
          <p:nvPr/>
        </p:nvSpPr>
        <p:spPr>
          <a:xfrm>
            <a:off x="0" y="2664537"/>
            <a:ext cx="10690088" cy="936173"/>
          </a:xfrm>
          <a:custGeom>
            <a:avLst/>
            <a:gdLst>
              <a:gd name="connsiteX0" fmla="*/ 0 w 10690088"/>
              <a:gd name="connsiteY0" fmla="*/ 0 h 936173"/>
              <a:gd name="connsiteX1" fmla="*/ 33950 w 10690088"/>
              <a:gd name="connsiteY1" fmla="*/ 1141 h 936173"/>
              <a:gd name="connsiteX2" fmla="*/ 5345908 w 10690088"/>
              <a:gd name="connsiteY2" fmla="*/ 294909 h 936173"/>
              <a:gd name="connsiteX3" fmla="*/ 10659323 w 10690088"/>
              <a:gd name="connsiteY3" fmla="*/ 913333 h 936173"/>
              <a:gd name="connsiteX4" fmla="*/ 10690088 w 10690088"/>
              <a:gd name="connsiteY4" fmla="*/ 917799 h 936173"/>
              <a:gd name="connsiteX5" fmla="*/ 10690088 w 10690088"/>
              <a:gd name="connsiteY5" fmla="*/ 936173 h 936173"/>
              <a:gd name="connsiteX6" fmla="*/ 10657692 w 10690088"/>
              <a:gd name="connsiteY6" fmla="*/ 931528 h 936173"/>
              <a:gd name="connsiteX7" fmla="*/ 5345908 w 10690088"/>
              <a:gd name="connsiteY7" fmla="*/ 312687 h 936173"/>
              <a:gd name="connsiteX8" fmla="*/ 33898 w 10690088"/>
              <a:gd name="connsiteY8" fmla="*/ 19822 h 936173"/>
              <a:gd name="connsiteX9" fmla="*/ 0 w 10690088"/>
              <a:gd name="connsiteY9" fmla="*/ 18724 h 936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8" h="936173">
                <a:moveTo>
                  <a:pt x="0" y="0"/>
                </a:moveTo>
                <a:lnTo>
                  <a:pt x="33950" y="1141"/>
                </a:lnTo>
                <a:cubicBezTo>
                  <a:pt x="644492" y="21853"/>
                  <a:pt x="3145895" y="112686"/>
                  <a:pt x="5345908" y="294909"/>
                </a:cubicBezTo>
                <a:cubicBezTo>
                  <a:pt x="7569254" y="478244"/>
                  <a:pt x="10054129" y="825885"/>
                  <a:pt x="10659323" y="913333"/>
                </a:cubicBezTo>
                <a:lnTo>
                  <a:pt x="10690088" y="917799"/>
                </a:lnTo>
                <a:lnTo>
                  <a:pt x="10690088" y="936173"/>
                </a:lnTo>
                <a:lnTo>
                  <a:pt x="10657692" y="931528"/>
                </a:lnTo>
                <a:cubicBezTo>
                  <a:pt x="10051908" y="844913"/>
                  <a:pt x="7568143" y="497133"/>
                  <a:pt x="5345908" y="312687"/>
                </a:cubicBezTo>
                <a:cubicBezTo>
                  <a:pt x="3144784" y="131575"/>
                  <a:pt x="644214" y="39908"/>
                  <a:pt x="33898" y="19822"/>
                </a:cubicBezTo>
                <a:lnTo>
                  <a:pt x="0" y="18724"/>
                </a:lnTo>
                <a:close/>
              </a:path>
            </a:pathLst>
          </a:custGeom>
          <a:solidFill>
            <a:srgbClr val="95D5E1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Freihandform: Form 51">
            <a:extLst>
              <a:ext uri="{FF2B5EF4-FFF2-40B4-BE49-F238E27FC236}">
                <a16:creationId xmlns:a16="http://schemas.microsoft.com/office/drawing/2014/main" id="{8058C2D5-1192-47DC-B26D-6538684BCF25}"/>
              </a:ext>
            </a:extLst>
          </p:cNvPr>
          <p:cNvSpPr/>
          <p:nvPr/>
        </p:nvSpPr>
        <p:spPr>
          <a:xfrm>
            <a:off x="1" y="2660096"/>
            <a:ext cx="10690087" cy="838070"/>
          </a:xfrm>
          <a:custGeom>
            <a:avLst/>
            <a:gdLst>
              <a:gd name="connsiteX0" fmla="*/ 10690087 w 10690087"/>
              <a:gd name="connsiteY0" fmla="*/ 0 h 838070"/>
              <a:gd name="connsiteX1" fmla="*/ 10690087 w 10690087"/>
              <a:gd name="connsiteY1" fmla="*/ 19374 h 838070"/>
              <a:gd name="connsiteX2" fmla="*/ 10657916 w 10690087"/>
              <a:gd name="connsiteY2" fmla="*/ 20339 h 838070"/>
              <a:gd name="connsiteX3" fmla="*/ 5345906 w 10690087"/>
              <a:gd name="connsiteY3" fmla="*/ 281572 h 838070"/>
              <a:gd name="connsiteX4" fmla="*/ 32855 w 10690087"/>
              <a:gd name="connsiteY4" fmla="*/ 833850 h 838070"/>
              <a:gd name="connsiteX5" fmla="*/ 0 w 10690087"/>
              <a:gd name="connsiteY5" fmla="*/ 838070 h 838070"/>
              <a:gd name="connsiteX6" fmla="*/ 0 w 10690087"/>
              <a:gd name="connsiteY6" fmla="*/ 818701 h 838070"/>
              <a:gd name="connsiteX7" fmla="*/ 30369 w 10690087"/>
              <a:gd name="connsiteY7" fmla="*/ 814802 h 838070"/>
              <a:gd name="connsiteX8" fmla="*/ 5344636 w 10690087"/>
              <a:gd name="connsiteY8" fmla="*/ 262524 h 838070"/>
              <a:gd name="connsiteX9" fmla="*/ 10657861 w 10690087"/>
              <a:gd name="connsiteY9" fmla="*/ 926 h 838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7" h="838070">
                <a:moveTo>
                  <a:pt x="10690087" y="0"/>
                </a:moveTo>
                <a:lnTo>
                  <a:pt x="10690087" y="19374"/>
                </a:lnTo>
                <a:lnTo>
                  <a:pt x="10657916" y="20339"/>
                </a:lnTo>
                <a:cubicBezTo>
                  <a:pt x="10047600" y="38793"/>
                  <a:pt x="7547030" y="119349"/>
                  <a:pt x="5345906" y="281572"/>
                </a:cubicBezTo>
                <a:cubicBezTo>
                  <a:pt x="3122560" y="446018"/>
                  <a:pt x="638656" y="756298"/>
                  <a:pt x="32855" y="833850"/>
                </a:cubicBezTo>
                <a:lnTo>
                  <a:pt x="0" y="838070"/>
                </a:lnTo>
                <a:lnTo>
                  <a:pt x="0" y="818701"/>
                </a:lnTo>
                <a:lnTo>
                  <a:pt x="30369" y="814802"/>
                </a:lnTo>
                <a:cubicBezTo>
                  <a:pt x="636415" y="737250"/>
                  <a:pt x="3121290" y="426970"/>
                  <a:pt x="5344636" y="262524"/>
                </a:cubicBezTo>
                <a:cubicBezTo>
                  <a:pt x="7545761" y="100301"/>
                  <a:pt x="10047303" y="18773"/>
                  <a:pt x="10657861" y="926"/>
                </a:cubicBezTo>
                <a:close/>
              </a:path>
            </a:pathLst>
          </a:custGeom>
          <a:solidFill>
            <a:srgbClr val="F2B70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Freihandform: Form 53">
            <a:extLst>
              <a:ext uri="{FF2B5EF4-FFF2-40B4-BE49-F238E27FC236}">
                <a16:creationId xmlns:a16="http://schemas.microsoft.com/office/drawing/2014/main" id="{6F18FE9C-9C60-49A9-94C3-97341432BCF6}"/>
              </a:ext>
            </a:extLst>
          </p:cNvPr>
          <p:cNvSpPr/>
          <p:nvPr/>
        </p:nvSpPr>
        <p:spPr>
          <a:xfrm>
            <a:off x="0" y="2510431"/>
            <a:ext cx="10690088" cy="528105"/>
          </a:xfrm>
          <a:custGeom>
            <a:avLst/>
            <a:gdLst>
              <a:gd name="connsiteX0" fmla="*/ 10690088 w 10690088"/>
              <a:gd name="connsiteY0" fmla="*/ 0 h 528105"/>
              <a:gd name="connsiteX1" fmla="*/ 10690088 w 10690088"/>
              <a:gd name="connsiteY1" fmla="*/ 19048 h 528105"/>
              <a:gd name="connsiteX2" fmla="*/ 10657917 w 10690088"/>
              <a:gd name="connsiteY2" fmla="*/ 19621 h 528105"/>
              <a:gd name="connsiteX3" fmla="*/ 5345907 w 10690088"/>
              <a:gd name="connsiteY3" fmla="*/ 182347 h 528105"/>
              <a:gd name="connsiteX4" fmla="*/ 32908 w 10690088"/>
              <a:gd name="connsiteY4" fmla="*/ 525474 h 528105"/>
              <a:gd name="connsiteX5" fmla="*/ 0 w 10690088"/>
              <a:gd name="connsiteY5" fmla="*/ 528105 h 528105"/>
              <a:gd name="connsiteX6" fmla="*/ 0 w 10690088"/>
              <a:gd name="connsiteY6" fmla="*/ 508956 h 528105"/>
              <a:gd name="connsiteX7" fmla="*/ 31640 w 10690088"/>
              <a:gd name="connsiteY7" fmla="*/ 506426 h 528105"/>
              <a:gd name="connsiteX8" fmla="*/ 5345907 w 10690088"/>
              <a:gd name="connsiteY8" fmla="*/ 163299 h 528105"/>
              <a:gd name="connsiteX9" fmla="*/ 10657917 w 10690088"/>
              <a:gd name="connsiteY9" fmla="*/ 573 h 52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8" h="528105">
                <a:moveTo>
                  <a:pt x="10690088" y="0"/>
                </a:moveTo>
                <a:lnTo>
                  <a:pt x="10690088" y="19048"/>
                </a:lnTo>
                <a:lnTo>
                  <a:pt x="10657917" y="19621"/>
                </a:lnTo>
                <a:cubicBezTo>
                  <a:pt x="10047601" y="30680"/>
                  <a:pt x="7547031" y="81236"/>
                  <a:pt x="5345907" y="182347"/>
                </a:cubicBezTo>
                <a:cubicBezTo>
                  <a:pt x="3123672" y="284570"/>
                  <a:pt x="638935" y="477210"/>
                  <a:pt x="32908" y="525474"/>
                </a:cubicBezTo>
                <a:lnTo>
                  <a:pt x="0" y="528105"/>
                </a:lnTo>
                <a:lnTo>
                  <a:pt x="0" y="508956"/>
                </a:lnTo>
                <a:lnTo>
                  <a:pt x="31640" y="506426"/>
                </a:lnTo>
                <a:cubicBezTo>
                  <a:pt x="637686" y="458162"/>
                  <a:pt x="3122561" y="265522"/>
                  <a:pt x="5345907" y="163299"/>
                </a:cubicBezTo>
                <a:cubicBezTo>
                  <a:pt x="7547031" y="62188"/>
                  <a:pt x="10047601" y="11632"/>
                  <a:pt x="10657917" y="573"/>
                </a:cubicBezTo>
                <a:close/>
              </a:path>
            </a:pathLst>
          </a:custGeom>
          <a:solidFill>
            <a:srgbClr val="AA192B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6F91E02-642A-422A-A20C-68C28ECCC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3679445"/>
            <a:ext cx="9504363" cy="2869200"/>
          </a:xfrm>
        </p:spPr>
        <p:txBody>
          <a:bodyPr anchor="b"/>
          <a:lstStyle>
            <a:lvl1pPr>
              <a:defRPr baseline="0">
                <a:solidFill>
                  <a:schemeClr val="bg1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E81F9BDF-D3DC-4D4B-B791-3E0CE0B77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726" y="1272895"/>
            <a:ext cx="7739998" cy="814754"/>
          </a:xfrm>
        </p:spPr>
        <p:txBody>
          <a:bodyPr anchor="b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306" y="575481"/>
            <a:ext cx="1441704" cy="104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506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77471BA-0C38-4C91-836A-8B0F3BE8588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593726" y="539477"/>
            <a:ext cx="7920000" cy="97269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E36E93F-F1AF-45D0-9B05-73D161A1CEB7}"/>
              </a:ext>
            </a:extLst>
          </p:cNvPr>
          <p:cNvSpPr>
            <a:spLocks noGrp="1"/>
          </p:cNvSpPr>
          <p:nvPr>
            <p:ph type="body" idx="1"/>
          </p:nvPr>
        </p:nvSpPr>
        <p:spPr bwMode="gray">
          <a:xfrm>
            <a:off x="593724" y="1655601"/>
            <a:ext cx="7920000" cy="482457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2A08611-3951-4811-8F07-3071A74483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41450" y="7190691"/>
            <a:ext cx="7884876" cy="22555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BC10F2A-ECA9-4227-9B95-4BFC363604A9}"/>
              </a:ext>
            </a:extLst>
          </p:cNvPr>
          <p:cNvSpPr/>
          <p:nvPr userDrawn="1"/>
        </p:nvSpPr>
        <p:spPr>
          <a:xfrm>
            <a:off x="593725" y="7190691"/>
            <a:ext cx="647725" cy="225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t" anchorCtr="0"/>
          <a:lstStyle/>
          <a:p>
            <a:pPr algn="l"/>
            <a:r>
              <a:rPr lang="de-DE" sz="1050" b="1" dirty="0">
                <a:solidFill>
                  <a:schemeClr val="tx1"/>
                </a:solidFill>
              </a:rPr>
              <a:t>Seite </a:t>
            </a:r>
            <a:fld id="{2E182D69-2EED-4595-B404-16C23D540916}" type="slidenum">
              <a:rPr lang="de-DE" sz="1050" b="1" smtClean="0">
                <a:solidFill>
                  <a:schemeClr val="tx1"/>
                </a:solidFill>
              </a:rPr>
              <a:pPr algn="l"/>
              <a:t>‹Nr.›</a:t>
            </a:fld>
            <a:endParaRPr lang="de-DE" sz="1050" b="1" dirty="0">
              <a:solidFill>
                <a:schemeClr val="tx1"/>
              </a:solidFill>
            </a:endParaRPr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17D165CB-F1CF-4848-BF51-53BC960CABBD}"/>
              </a:ext>
            </a:extLst>
          </p:cNvPr>
          <p:cNvSpPr/>
          <p:nvPr/>
        </p:nvSpPr>
        <p:spPr>
          <a:xfrm>
            <a:off x="0" y="6888250"/>
            <a:ext cx="10691638" cy="126203"/>
          </a:xfrm>
          <a:custGeom>
            <a:avLst/>
            <a:gdLst>
              <a:gd name="connsiteX0" fmla="*/ 10691638 w 10691638"/>
              <a:gd name="connsiteY0" fmla="*/ 0 h 126203"/>
              <a:gd name="connsiteX1" fmla="*/ 10691638 w 10691638"/>
              <a:gd name="connsiteY1" fmla="*/ 19046 h 126203"/>
              <a:gd name="connsiteX2" fmla="*/ 10657861 w 10691638"/>
              <a:gd name="connsiteY2" fmla="*/ 19168 h 126203"/>
              <a:gd name="connsiteX3" fmla="*/ 5344636 w 10691638"/>
              <a:gd name="connsiteY3" fmla="*/ 52970 h 126203"/>
              <a:gd name="connsiteX4" fmla="*/ 30369 w 10691638"/>
              <a:gd name="connsiteY4" fmla="*/ 125714 h 126203"/>
              <a:gd name="connsiteX5" fmla="*/ 0 w 10691638"/>
              <a:gd name="connsiteY5" fmla="*/ 126203 h 126203"/>
              <a:gd name="connsiteX6" fmla="*/ 0 w 10691638"/>
              <a:gd name="connsiteY6" fmla="*/ 107155 h 126203"/>
              <a:gd name="connsiteX7" fmla="*/ 30369 w 10691638"/>
              <a:gd name="connsiteY7" fmla="*/ 106666 h 126203"/>
              <a:gd name="connsiteX8" fmla="*/ 5344636 w 10691638"/>
              <a:gd name="connsiteY8" fmla="*/ 33922 h 126203"/>
              <a:gd name="connsiteX9" fmla="*/ 10658226 w 10691638"/>
              <a:gd name="connsiteY9" fmla="*/ 120 h 12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638" h="126203">
                <a:moveTo>
                  <a:pt x="10691638" y="0"/>
                </a:moveTo>
                <a:lnTo>
                  <a:pt x="10691638" y="19046"/>
                </a:lnTo>
                <a:lnTo>
                  <a:pt x="10657861" y="19168"/>
                </a:lnTo>
                <a:cubicBezTo>
                  <a:pt x="10047303" y="21442"/>
                  <a:pt x="7545761" y="31859"/>
                  <a:pt x="5344636" y="52970"/>
                </a:cubicBezTo>
                <a:cubicBezTo>
                  <a:pt x="3121290" y="75193"/>
                  <a:pt x="636415" y="115887"/>
                  <a:pt x="30369" y="125714"/>
                </a:cubicBezTo>
                <a:lnTo>
                  <a:pt x="0" y="126203"/>
                </a:lnTo>
                <a:lnTo>
                  <a:pt x="0" y="107155"/>
                </a:lnTo>
                <a:lnTo>
                  <a:pt x="30369" y="106666"/>
                </a:lnTo>
                <a:cubicBezTo>
                  <a:pt x="636415" y="96839"/>
                  <a:pt x="3121290" y="56145"/>
                  <a:pt x="5344636" y="33922"/>
                </a:cubicBezTo>
                <a:cubicBezTo>
                  <a:pt x="7545761" y="12811"/>
                  <a:pt x="10048274" y="2394"/>
                  <a:pt x="10658226" y="120"/>
                </a:cubicBez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495D854-53ED-4D0B-8F2C-C07F80FA0A92}"/>
              </a:ext>
            </a:extLst>
          </p:cNvPr>
          <p:cNvSpPr/>
          <p:nvPr userDrawn="1"/>
        </p:nvSpPr>
        <p:spPr>
          <a:xfrm>
            <a:off x="0" y="6741775"/>
            <a:ext cx="10691638" cy="359781"/>
          </a:xfrm>
          <a:custGeom>
            <a:avLst/>
            <a:gdLst>
              <a:gd name="connsiteX0" fmla="*/ 10691638 w 10691638"/>
              <a:gd name="connsiteY0" fmla="*/ 0 h 359781"/>
              <a:gd name="connsiteX1" fmla="*/ 10691638 w 10691638"/>
              <a:gd name="connsiteY1" fmla="*/ 19048 h 359781"/>
              <a:gd name="connsiteX2" fmla="*/ 10659131 w 10691638"/>
              <a:gd name="connsiteY2" fmla="*/ 19427 h 359781"/>
              <a:gd name="connsiteX3" fmla="*/ 5345906 w 10691638"/>
              <a:gd name="connsiteY3" fmla="*/ 128334 h 359781"/>
              <a:gd name="connsiteX4" fmla="*/ 31639 w 10691638"/>
              <a:gd name="connsiteY4" fmla="*/ 358040 h 359781"/>
              <a:gd name="connsiteX5" fmla="*/ 0 w 10691638"/>
              <a:gd name="connsiteY5" fmla="*/ 359781 h 359781"/>
              <a:gd name="connsiteX6" fmla="*/ 0 w 10691638"/>
              <a:gd name="connsiteY6" fmla="*/ 341021 h 359781"/>
              <a:gd name="connsiteX7" fmla="*/ 30369 w 10691638"/>
              <a:gd name="connsiteY7" fmla="*/ 339409 h 359781"/>
              <a:gd name="connsiteX8" fmla="*/ 5344636 w 10691638"/>
              <a:gd name="connsiteY8" fmla="*/ 109286 h 359781"/>
              <a:gd name="connsiteX9" fmla="*/ 10659129 w 10691638"/>
              <a:gd name="connsiteY9" fmla="*/ 379 h 359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638" h="359781">
                <a:moveTo>
                  <a:pt x="10691638" y="0"/>
                </a:moveTo>
                <a:lnTo>
                  <a:pt x="10691638" y="19048"/>
                </a:lnTo>
                <a:lnTo>
                  <a:pt x="10659131" y="19427"/>
                </a:lnTo>
                <a:cubicBezTo>
                  <a:pt x="10048572" y="26806"/>
                  <a:pt x="7547030" y="60556"/>
                  <a:pt x="5345906" y="128334"/>
                </a:cubicBezTo>
                <a:cubicBezTo>
                  <a:pt x="3122560" y="196112"/>
                  <a:pt x="637684" y="325140"/>
                  <a:pt x="31639" y="358040"/>
                </a:cubicBezTo>
                <a:lnTo>
                  <a:pt x="0" y="359781"/>
                </a:lnTo>
                <a:lnTo>
                  <a:pt x="0" y="341021"/>
                </a:lnTo>
                <a:lnTo>
                  <a:pt x="30369" y="339409"/>
                </a:lnTo>
                <a:cubicBezTo>
                  <a:pt x="636415" y="307343"/>
                  <a:pt x="3121290" y="178175"/>
                  <a:pt x="5344636" y="109286"/>
                </a:cubicBezTo>
                <a:cubicBezTo>
                  <a:pt x="7546871" y="41508"/>
                  <a:pt x="10048552" y="7758"/>
                  <a:pt x="10659129" y="379"/>
                </a:cubicBezTo>
                <a:close/>
              </a:path>
            </a:pathLst>
          </a:custGeom>
          <a:solidFill>
            <a:srgbClr val="289B38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C8D0835A-B457-43C2-9BA1-AFAC02B313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188" y="7129818"/>
            <a:ext cx="647725" cy="17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71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9" r:id="rId4"/>
    <p:sldLayoutId id="2147483661" r:id="rId5"/>
    <p:sldLayoutId id="2147483658" r:id="rId6"/>
    <p:sldLayoutId id="2147483670" r:id="rId7"/>
    <p:sldLayoutId id="2147483654" r:id="rId8"/>
    <p:sldLayoutId id="2147483655" r:id="rId9"/>
    <p:sldLayoutId id="2147483663" r:id="rId10"/>
    <p:sldLayoutId id="214748366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801929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33896" indent="-233896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74753" indent="-240858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233896" indent="-233896" algn="l" defTabSz="801929" rtl="0" eaLnBrk="1" latinLnBrk="0" hangingPunct="1">
        <a:lnSpc>
          <a:spcPct val="100000"/>
        </a:lnSpc>
        <a:spcBef>
          <a:spcPts val="0"/>
        </a:spcBef>
        <a:buFont typeface="+mj-lt"/>
        <a:buAutoNum type="arabicPeriod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474753" indent="-240858" algn="l" defTabSz="801929" rtl="0" eaLnBrk="1" latinLnBrk="0" hangingPunct="1">
        <a:lnSpc>
          <a:spcPct val="100000"/>
        </a:lnSpc>
        <a:spcBef>
          <a:spcPts val="0"/>
        </a:spcBef>
        <a:buFont typeface="+mj-lt"/>
        <a:buAutoNum type="alphaLcPeriod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05304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606269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3007233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40819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64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929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93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858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822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786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751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715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88" userDrawn="1">
          <p15:clr>
            <a:srgbClr val="F26B43"/>
          </p15:clr>
        </p15:guide>
        <p15:guide id="2" orient="horz" pos="408" userDrawn="1">
          <p15:clr>
            <a:srgbClr val="F26B43"/>
          </p15:clr>
        </p15:guide>
        <p15:guide id="3" orient="horz" pos="4082" userDrawn="1">
          <p15:clr>
            <a:srgbClr val="F26B43"/>
          </p15:clr>
        </p15:guide>
        <p15:guide id="4" orient="horz" pos="4256" userDrawn="1">
          <p15:clr>
            <a:srgbClr val="F26B43"/>
          </p15:clr>
        </p15:guide>
        <p15:guide id="5" pos="374" userDrawn="1">
          <p15:clr>
            <a:srgbClr val="F26B43"/>
          </p15:clr>
        </p15:guide>
        <p15:guide id="6" pos="2279" userDrawn="1">
          <p15:clr>
            <a:srgbClr val="F26B43"/>
          </p15:clr>
        </p15:guide>
        <p15:guide id="7" pos="2415" userDrawn="1">
          <p15:clr>
            <a:srgbClr val="F26B43"/>
          </p15:clr>
        </p15:guide>
        <p15:guide id="8" pos="4320" userDrawn="1">
          <p15:clr>
            <a:srgbClr val="F26B43"/>
          </p15:clr>
        </p15:guide>
        <p15:guide id="9" pos="4456" userDrawn="1">
          <p15:clr>
            <a:srgbClr val="F26B43"/>
          </p15:clr>
        </p15:guide>
        <p15:guide id="10" pos="6361" userDrawn="1">
          <p15:clr>
            <a:srgbClr val="F26B43"/>
          </p15:clr>
        </p15:guide>
        <p15:guide id="11" pos="3436" userDrawn="1">
          <p15:clr>
            <a:srgbClr val="F26B43"/>
          </p15:clr>
        </p15:guide>
        <p15:guide id="12" pos="32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.rittner@wm.mv-regierung.de" TargetMode="External"/><Relationship Id="rId2" Type="http://schemas.openxmlformats.org/officeDocument/2006/relationships/hyperlink" Target="mailto:k.schuldt@wm.mv-regierung.d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mailto:c.westphal@wm.mv-regierung.de" TargetMode="External"/><Relationship Id="rId4" Type="http://schemas.openxmlformats.org/officeDocument/2006/relationships/hyperlink" Target="mailto:s.prokop@wm.mv-regierung.de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ismar-handwerk.de/wp-content/uploads/2019/11/Handwerk-sucht-Lehrlinge-per-Werbekampagne-.mp4?_=1" TargetMode="Externa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785942" y="1403573"/>
            <a:ext cx="7099171" cy="1379816"/>
          </a:xfrm>
        </p:spPr>
        <p:txBody>
          <a:bodyPr/>
          <a:lstStyle/>
          <a:p>
            <a:r>
              <a:rPr lang="de-DE" sz="2800" dirty="0" smtClean="0"/>
              <a:t>Fördermöglichkeiten in M-V</a:t>
            </a:r>
            <a:br>
              <a:rPr lang="de-DE" sz="2800" dirty="0" smtClean="0"/>
            </a:br>
            <a:r>
              <a:rPr lang="de-DE" sz="2800" dirty="0" smtClean="0"/>
              <a:t>durch </a:t>
            </a:r>
            <a:r>
              <a:rPr lang="de-DE" sz="2800" dirty="0"/>
              <a:t>die </a:t>
            </a:r>
            <a:r>
              <a:rPr lang="de-DE" sz="2800" dirty="0" smtClean="0"/>
              <a:t>Regionalbeiräte </a:t>
            </a:r>
            <a:br>
              <a:rPr lang="de-DE" sz="2800" dirty="0" smtClean="0"/>
            </a:br>
            <a:r>
              <a:rPr lang="de-DE" sz="2800" dirty="0" smtClean="0"/>
              <a:t>ESF+ 2021-2027</a:t>
            </a:r>
            <a:endParaRPr lang="de-DE" sz="2800" dirty="0"/>
          </a:p>
        </p:txBody>
      </p:sp>
      <p:sp>
        <p:nvSpPr>
          <p:cNvPr id="6" name="Untertitel 5"/>
          <p:cNvSpPr>
            <a:spLocks noGrp="1"/>
          </p:cNvSpPr>
          <p:nvPr>
            <p:ph type="subTitle" idx="1"/>
          </p:nvPr>
        </p:nvSpPr>
        <p:spPr>
          <a:xfrm>
            <a:off x="1241450" y="4142975"/>
            <a:ext cx="7111103" cy="1013448"/>
          </a:xfrm>
        </p:spPr>
        <p:txBody>
          <a:bodyPr/>
          <a:lstStyle/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7191375"/>
            <a:ext cx="7885113" cy="225425"/>
          </a:xfrm>
        </p:spPr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626" y="765690"/>
            <a:ext cx="6423085" cy="4968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25" y="549690"/>
            <a:ext cx="2039998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5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ESF+ -Förderung </a:t>
            </a:r>
            <a:r>
              <a:rPr lang="de-DE" dirty="0"/>
              <a:t>nach dem Prinzip der Regionalisierung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512167"/>
            <a:ext cx="9432700" cy="5292006"/>
          </a:xfrm>
        </p:spPr>
        <p:txBody>
          <a:bodyPr/>
          <a:lstStyle/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b="1" dirty="0" smtClean="0"/>
              <a:t>Insgesamt </a:t>
            </a:r>
            <a:r>
              <a:rPr lang="de-DE" b="1" dirty="0"/>
              <a:t>36 Mio. € </a:t>
            </a:r>
            <a:r>
              <a:rPr lang="de-DE" dirty="0"/>
              <a:t>der </a:t>
            </a:r>
            <a:r>
              <a:rPr lang="de-DE" dirty="0" smtClean="0"/>
              <a:t>ESF+ -</a:t>
            </a:r>
            <a:r>
              <a:rPr lang="de-DE" dirty="0"/>
              <a:t>Mittel werden in der Förderperiode 2021-2027 in Zuständigkeit des Ministeriums für Wirtschaft, Infrastruktur, Tourismus und Arbeit für </a:t>
            </a:r>
            <a:r>
              <a:rPr lang="de-DE" dirty="0" smtClean="0"/>
              <a:t>M-V </a:t>
            </a:r>
            <a:r>
              <a:rPr lang="de-DE" b="1" dirty="0" err="1"/>
              <a:t>regionalisiert</a:t>
            </a:r>
            <a:r>
              <a:rPr lang="de-DE" b="1" dirty="0"/>
              <a:t>, </a:t>
            </a:r>
            <a:r>
              <a:rPr lang="de-DE" dirty="0"/>
              <a:t>d.h. auf vier Regionen verteilt, verplant und </a:t>
            </a:r>
            <a:r>
              <a:rPr lang="de-DE" dirty="0" smtClean="0"/>
              <a:t>vergeben.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Dieses </a:t>
            </a:r>
            <a:r>
              <a:rPr lang="de-DE" dirty="0"/>
              <a:t>Budget wird für die beiden Förderinstrumente </a:t>
            </a:r>
            <a:r>
              <a:rPr lang="de-DE" b="1" dirty="0"/>
              <a:t>Strukturentwicklungsmaßnahmen (SEM) und Integrationsprojekte (IP) </a:t>
            </a:r>
            <a:r>
              <a:rPr lang="de-DE" dirty="0" smtClean="0"/>
              <a:t>verwendet.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Durch </a:t>
            </a:r>
            <a:r>
              <a:rPr lang="de-DE" dirty="0"/>
              <a:t>die Regionalisierung wird es möglich, flächendeckend über </a:t>
            </a:r>
            <a:r>
              <a:rPr lang="de-DE" dirty="0" smtClean="0"/>
              <a:t>Gesamt-M-V </a:t>
            </a:r>
            <a:r>
              <a:rPr lang="de-DE" dirty="0"/>
              <a:t>Arbeitsmarkt- und Strukturentwicklungsimpulse zu </a:t>
            </a:r>
            <a:r>
              <a:rPr lang="de-DE" dirty="0" smtClean="0"/>
              <a:t>geben.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Partnerschaftlich </a:t>
            </a:r>
            <a:r>
              <a:rPr lang="de-DE" dirty="0"/>
              <a:t>zusammengesetzte </a:t>
            </a:r>
            <a:r>
              <a:rPr lang="de-DE" b="1" dirty="0"/>
              <a:t>Regionalbeiräte</a:t>
            </a:r>
            <a:r>
              <a:rPr lang="de-DE" dirty="0"/>
              <a:t> entscheiden darüber, welche Projekte finanziell gefördert </a:t>
            </a:r>
            <a:r>
              <a:rPr lang="de-DE" dirty="0" smtClean="0"/>
              <a:t>werden.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Grundlage </a:t>
            </a:r>
            <a:r>
              <a:rPr lang="de-DE" dirty="0"/>
              <a:t>für diese Entscheidung sind regionale Handlungskonzepte, feste Auswahlkriterien und die Einschätzung, welche Projekte die größten Effekte für die regionale Arbeitsmarkt- und Strukturentwicklung erwarten </a:t>
            </a:r>
            <a:r>
              <a:rPr lang="de-DE" dirty="0" smtClean="0"/>
              <a:t>lassen.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Die </a:t>
            </a:r>
            <a:r>
              <a:rPr lang="de-DE" dirty="0"/>
              <a:t>Regionalbeiräte werden </a:t>
            </a:r>
            <a:r>
              <a:rPr lang="de-DE" dirty="0" smtClean="0"/>
              <a:t>durch die </a:t>
            </a:r>
            <a:r>
              <a:rPr lang="de-DE" b="1" dirty="0" smtClean="0"/>
              <a:t>vier</a:t>
            </a:r>
            <a:r>
              <a:rPr lang="de-DE" dirty="0" smtClean="0"/>
              <a:t> </a:t>
            </a:r>
            <a:r>
              <a:rPr lang="de-DE" b="1" dirty="0"/>
              <a:t>Geschäftsstellen des Ministeriums für Wirtschaft, Infrastruktur, Tourismus und Arbeit </a:t>
            </a:r>
            <a:r>
              <a:rPr lang="de-DE" b="1" dirty="0" smtClean="0"/>
              <a:t>M-V</a:t>
            </a:r>
            <a:r>
              <a:rPr lang="de-DE" dirty="0" smtClean="0"/>
              <a:t> </a:t>
            </a:r>
            <a:r>
              <a:rPr lang="de-DE" dirty="0"/>
              <a:t>unterstützt.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43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Verteilung der ESF+ -Mittel auf vier Regionen in M-V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05881" y="365497"/>
            <a:ext cx="7356013" cy="56880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1795254" y="6194023"/>
            <a:ext cx="71013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400" dirty="0" smtClean="0"/>
              <a:t>Die </a:t>
            </a:r>
            <a:r>
              <a:rPr lang="de-DE" sz="1400" dirty="0"/>
              <a:t>Verteilung der </a:t>
            </a:r>
            <a:r>
              <a:rPr lang="de-DE" sz="1400" dirty="0" smtClean="0"/>
              <a:t>ESF+ -Mittel </a:t>
            </a:r>
            <a:r>
              <a:rPr lang="de-DE" sz="1400" dirty="0"/>
              <a:t>basiert auf sozio-ökonomischen Indikatoren.</a:t>
            </a:r>
          </a:p>
        </p:txBody>
      </p:sp>
      <p:sp>
        <p:nvSpPr>
          <p:cNvPr id="8" name="Rechteck 7"/>
          <p:cNvSpPr/>
          <p:nvPr/>
        </p:nvSpPr>
        <p:spPr>
          <a:xfrm>
            <a:off x="2501765" y="1975604"/>
            <a:ext cx="23042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Region Rostock </a:t>
            </a:r>
            <a:r>
              <a:rPr lang="de-DE" b="1" dirty="0" smtClean="0"/>
              <a:t>22 %</a:t>
            </a:r>
            <a:endParaRPr lang="de-DE" b="1" dirty="0"/>
          </a:p>
        </p:txBody>
      </p:sp>
      <p:sp>
        <p:nvSpPr>
          <p:cNvPr id="9" name="Rechteck 8"/>
          <p:cNvSpPr/>
          <p:nvPr/>
        </p:nvSpPr>
        <p:spPr>
          <a:xfrm>
            <a:off x="7794178" y="2344936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Region Vorpommern </a:t>
            </a:r>
            <a:r>
              <a:rPr lang="de-DE" b="1" dirty="0" smtClean="0"/>
              <a:t>30 %</a:t>
            </a:r>
            <a:endParaRPr lang="de-DE" b="1" dirty="0"/>
          </a:p>
        </p:txBody>
      </p:sp>
      <p:sp>
        <p:nvSpPr>
          <p:cNvPr id="10" name="Rechteck 9"/>
          <p:cNvSpPr/>
          <p:nvPr/>
        </p:nvSpPr>
        <p:spPr>
          <a:xfrm>
            <a:off x="6282010" y="5299699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Region Mecklenburgische Seenplatte </a:t>
            </a:r>
            <a:r>
              <a:rPr lang="de-DE" b="1" dirty="0"/>
              <a:t>26 %</a:t>
            </a:r>
            <a:r>
              <a:rPr lang="de-DE" dirty="0"/>
              <a:t> </a:t>
            </a:r>
          </a:p>
        </p:txBody>
      </p:sp>
      <p:sp>
        <p:nvSpPr>
          <p:cNvPr id="12" name="Rechteck 11"/>
          <p:cNvSpPr/>
          <p:nvPr/>
        </p:nvSpPr>
        <p:spPr>
          <a:xfrm>
            <a:off x="629556" y="5507983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Region Westmecklenburg </a:t>
            </a:r>
            <a:r>
              <a:rPr lang="de-DE" b="1" dirty="0" smtClean="0"/>
              <a:t>22 </a:t>
            </a:r>
            <a:r>
              <a:rPr lang="de-DE" b="1" dirty="0"/>
              <a:t>% </a:t>
            </a:r>
          </a:p>
        </p:txBody>
      </p:sp>
    </p:spTree>
    <p:extLst>
      <p:ext uri="{BB962C8B-B14F-4D97-AF65-F5344CB8AC3E}">
        <p14:creationId xmlns:p14="http://schemas.microsoft.com/office/powerpoint/2010/main" val="220304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Zusammensetzung der Regionalbeiräte 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187549"/>
            <a:ext cx="9432700" cy="5544616"/>
          </a:xfrm>
        </p:spPr>
        <p:txBody>
          <a:bodyPr/>
          <a:lstStyle/>
          <a:p>
            <a:pPr marL="324000" algn="just">
              <a:spcBef>
                <a:spcPts val="600"/>
              </a:spcBef>
              <a:spcAft>
                <a:spcPts val="600"/>
              </a:spcAft>
            </a:pPr>
            <a:r>
              <a:rPr lang="de-DE" dirty="0"/>
              <a:t>Die Regionalbeiräte setzen sich aus Mitgliedern mit und ohne Stimmrecht zusammen. </a:t>
            </a:r>
            <a:endParaRPr lang="de-DE" dirty="0" smtClean="0"/>
          </a:p>
          <a:p>
            <a:pPr marL="324000" algn="just">
              <a:spcBef>
                <a:spcPts val="600"/>
              </a:spcBef>
              <a:spcAft>
                <a:spcPts val="600"/>
              </a:spcAft>
            </a:pPr>
            <a:r>
              <a:rPr lang="de-DE" b="1" dirty="0" smtClean="0"/>
              <a:t>Mitglieder </a:t>
            </a:r>
            <a:r>
              <a:rPr lang="de-DE" b="1" u="sng" dirty="0"/>
              <a:t>mit Stimmrecht</a:t>
            </a:r>
            <a:r>
              <a:rPr lang="de-DE" dirty="0"/>
              <a:t> sind </a:t>
            </a:r>
            <a:r>
              <a:rPr lang="de-DE" dirty="0" err="1" smtClean="0"/>
              <a:t>Vertreter:innen</a:t>
            </a:r>
            <a:endParaRPr lang="de-DE" dirty="0"/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des </a:t>
            </a:r>
            <a:r>
              <a:rPr lang="de-DE" dirty="0"/>
              <a:t>Deutschen </a:t>
            </a:r>
            <a:r>
              <a:rPr lang="de-DE" dirty="0" smtClean="0"/>
              <a:t>Gewerkschaftsbundes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der </a:t>
            </a:r>
            <a:r>
              <a:rPr lang="de-DE" dirty="0"/>
              <a:t>Vereinigung der </a:t>
            </a:r>
            <a:r>
              <a:rPr lang="de-DE" dirty="0" smtClean="0"/>
              <a:t>Unternehmensverbände </a:t>
            </a:r>
            <a:r>
              <a:rPr lang="de-DE" dirty="0"/>
              <a:t>für </a:t>
            </a:r>
            <a:r>
              <a:rPr lang="de-DE" dirty="0" smtClean="0"/>
              <a:t>M-V </a:t>
            </a:r>
            <a:r>
              <a:rPr lang="de-DE" dirty="0"/>
              <a:t>e.V</a:t>
            </a:r>
            <a:r>
              <a:rPr lang="de-DE" dirty="0" smtClean="0"/>
              <a:t>.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des Regionalen Planungsverbandes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der </a:t>
            </a:r>
            <a:r>
              <a:rPr lang="de-DE" dirty="0"/>
              <a:t>Landkreise, kreisfreien Städte und Städte mit mehr als 20.000 </a:t>
            </a:r>
            <a:r>
              <a:rPr lang="de-DE" dirty="0" err="1" smtClean="0"/>
              <a:t>Einwohner:innen</a:t>
            </a:r>
            <a:endParaRPr lang="de-DE" dirty="0" smtClean="0"/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des </a:t>
            </a:r>
            <a:r>
              <a:rPr lang="de-DE" dirty="0"/>
              <a:t>Städte- und Gemeindetages </a:t>
            </a:r>
            <a:r>
              <a:rPr lang="de-DE" dirty="0" smtClean="0"/>
              <a:t>M-V e.V.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der </a:t>
            </a:r>
            <a:r>
              <a:rPr lang="de-DE" dirty="0"/>
              <a:t>Agentur für Arbeit und der Jobcenter </a:t>
            </a:r>
            <a:r>
              <a:rPr lang="de-DE" dirty="0" smtClean="0"/>
              <a:t>sowie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 smtClean="0"/>
              <a:t>des </a:t>
            </a:r>
            <a:r>
              <a:rPr lang="de-DE" dirty="0"/>
              <a:t>Erwerbslosenbeirates </a:t>
            </a:r>
            <a:r>
              <a:rPr lang="de-DE" dirty="0" smtClean="0"/>
              <a:t>M-V</a:t>
            </a:r>
            <a:r>
              <a:rPr lang="de-DE" dirty="0"/>
              <a:t>, der kommunalen Gleichstellungsbeauftragten und des Landesfrauenrates </a:t>
            </a:r>
            <a:r>
              <a:rPr lang="de-DE" dirty="0" smtClean="0"/>
              <a:t>M-V e.V.</a:t>
            </a:r>
            <a:endParaRPr lang="de-DE" dirty="0"/>
          </a:p>
          <a:p>
            <a:pPr marL="323850" algn="just">
              <a:spcBef>
                <a:spcPts val="600"/>
              </a:spcBef>
              <a:spcAft>
                <a:spcPts val="600"/>
              </a:spcAft>
            </a:pPr>
            <a:r>
              <a:rPr lang="de-DE" b="1" dirty="0"/>
              <a:t>Mitgliede</a:t>
            </a:r>
            <a:r>
              <a:rPr lang="de-DE" b="1" dirty="0" smtClean="0"/>
              <a:t>r </a:t>
            </a:r>
            <a:r>
              <a:rPr lang="de-DE" b="1" u="sng" dirty="0"/>
              <a:t>ohne Stimmrecht</a:t>
            </a:r>
            <a:r>
              <a:rPr lang="de-DE" dirty="0"/>
              <a:t> sind </a:t>
            </a:r>
            <a:r>
              <a:rPr lang="de-DE" dirty="0" err="1"/>
              <a:t>Vertreter:innen</a:t>
            </a:r>
            <a:endParaRPr lang="de-DE" dirty="0"/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/>
              <a:t>der IHK und der Handwerkskammer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/>
              <a:t>der Liga der Spitzenverbände der freien Wohlfahrtspflege in </a:t>
            </a:r>
            <a:r>
              <a:rPr lang="de-DE" dirty="0" smtClean="0"/>
              <a:t>M-V </a:t>
            </a:r>
            <a:r>
              <a:rPr lang="de-DE" dirty="0"/>
              <a:t>e.V. und</a:t>
            </a:r>
          </a:p>
          <a:p>
            <a:pPr marL="720000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DE" dirty="0"/>
              <a:t>des jeweils zuständigen Ministeriums.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7007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Regionalbeiräte: Vorsitzende und </a:t>
            </a:r>
            <a:r>
              <a:rPr lang="de-DE" dirty="0" err="1" smtClean="0"/>
              <a:t>Stellvertreter:innen</a:t>
            </a:r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6200613"/>
              </p:ext>
            </p:extLst>
          </p:nvPr>
        </p:nvGraphicFramePr>
        <p:xfrm>
          <a:off x="683816" y="1161471"/>
          <a:ext cx="9324180" cy="520495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108060">
                  <a:extLst>
                    <a:ext uri="{9D8B030D-6E8A-4147-A177-3AD203B41FA5}">
                      <a16:colId xmlns:a16="http://schemas.microsoft.com/office/drawing/2014/main" val="1206619976"/>
                    </a:ext>
                  </a:extLst>
                </a:gridCol>
                <a:gridCol w="3108060">
                  <a:extLst>
                    <a:ext uri="{9D8B030D-6E8A-4147-A177-3AD203B41FA5}">
                      <a16:colId xmlns:a16="http://schemas.microsoft.com/office/drawing/2014/main" val="2137957315"/>
                    </a:ext>
                  </a:extLst>
                </a:gridCol>
                <a:gridCol w="3108060">
                  <a:extLst>
                    <a:ext uri="{9D8B030D-6E8A-4147-A177-3AD203B41FA5}">
                      <a16:colId xmlns:a16="http://schemas.microsoft.com/office/drawing/2014/main" val="202249273"/>
                    </a:ext>
                  </a:extLst>
                </a:gridCol>
              </a:tblGrid>
              <a:tr h="937754">
                <a:tc>
                  <a:txBody>
                    <a:bodyPr/>
                    <a:lstStyle/>
                    <a:p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err="1" smtClean="0"/>
                        <a:t>Vorsitzende:r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err="1" smtClean="0"/>
                        <a:t>Stellvertreter:in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3489447"/>
                  </a:ext>
                </a:extLst>
              </a:tr>
              <a:tr h="963367">
                <a:tc>
                  <a:txBody>
                    <a:bodyPr/>
                    <a:lstStyle/>
                    <a:p>
                      <a:r>
                        <a:rPr lang="de-DE" sz="1800" b="1" dirty="0" smtClean="0"/>
                        <a:t>Vorpommern</a:t>
                      </a:r>
                      <a:endParaRPr lang="de-DE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Volker Schulz</a:t>
                      </a:r>
                    </a:p>
                    <a:p>
                      <a:r>
                        <a:rPr lang="de-DE" sz="1600" dirty="0" smtClean="0"/>
                        <a:t>(Deutscher Gewerkschaftsbund)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Elke </a:t>
                      </a:r>
                      <a:r>
                        <a:rPr lang="de-DE" sz="1600" dirty="0" err="1" smtClean="0"/>
                        <a:t>Tiegs</a:t>
                      </a:r>
                      <a:endParaRPr lang="de-DE" sz="1600" dirty="0" smtClean="0"/>
                    </a:p>
                    <a:p>
                      <a:r>
                        <a:rPr lang="de-DE" sz="1600" dirty="0" smtClean="0"/>
                        <a:t>(Vereinigung</a:t>
                      </a:r>
                      <a:r>
                        <a:rPr lang="de-DE" sz="1600" baseline="0" dirty="0" smtClean="0"/>
                        <a:t> der Unternehmensverbände für </a:t>
                      </a:r>
                    </a:p>
                    <a:p>
                      <a:r>
                        <a:rPr lang="de-DE" sz="1600" baseline="0" dirty="0" smtClean="0"/>
                        <a:t>M-V e.V.)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93960"/>
                  </a:ext>
                </a:extLst>
              </a:tr>
              <a:tr h="963367">
                <a:tc>
                  <a:txBody>
                    <a:bodyPr/>
                    <a:lstStyle/>
                    <a:p>
                      <a:r>
                        <a:rPr lang="de-DE" sz="1800" b="1" dirty="0" smtClean="0"/>
                        <a:t>Mecklenburgische Seenplatte</a:t>
                      </a:r>
                      <a:endParaRPr lang="de-DE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Dr. Hans Brandt</a:t>
                      </a:r>
                    </a:p>
                    <a:p>
                      <a:r>
                        <a:rPr lang="de-DE" sz="1600" dirty="0" smtClean="0"/>
                        <a:t>(Vereinigung der Unternehmensverbände für </a:t>
                      </a:r>
                    </a:p>
                    <a:p>
                      <a:r>
                        <a:rPr lang="de-DE" sz="1600" dirty="0" smtClean="0"/>
                        <a:t>M-V e.V.)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Roger</a:t>
                      </a:r>
                      <a:r>
                        <a:rPr lang="de-DE" sz="1600" baseline="0" dirty="0" smtClean="0"/>
                        <a:t> Müller</a:t>
                      </a:r>
                    </a:p>
                    <a:p>
                      <a:r>
                        <a:rPr lang="de-DE" sz="1600" dirty="0" smtClean="0"/>
                        <a:t>(Deutscher Gewerkschaftsbund)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3256738"/>
                  </a:ext>
                </a:extLst>
              </a:tr>
              <a:tr h="963367">
                <a:tc>
                  <a:txBody>
                    <a:bodyPr/>
                    <a:lstStyle/>
                    <a:p>
                      <a:r>
                        <a:rPr lang="de-DE" sz="1800" b="1" dirty="0" smtClean="0"/>
                        <a:t>Region Rostock</a:t>
                      </a:r>
                      <a:endParaRPr lang="de-DE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Fabian Scheller</a:t>
                      </a:r>
                    </a:p>
                    <a:p>
                      <a:r>
                        <a:rPr lang="de-DE" sz="1600" dirty="0" smtClean="0"/>
                        <a:t>(Deutscher Gewerkschaftsbund)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Meike Stelter</a:t>
                      </a:r>
                    </a:p>
                    <a:p>
                      <a:r>
                        <a:rPr lang="de-DE" sz="1600" dirty="0" smtClean="0"/>
                        <a:t>(Vereinigung der Unternehmensverbände</a:t>
                      </a:r>
                      <a:r>
                        <a:rPr lang="de-DE" sz="1600" baseline="0" dirty="0" smtClean="0"/>
                        <a:t> für </a:t>
                      </a:r>
                    </a:p>
                    <a:p>
                      <a:r>
                        <a:rPr lang="de-DE" sz="1600" baseline="0" dirty="0" smtClean="0"/>
                        <a:t>M-V e.V.)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901293"/>
                  </a:ext>
                </a:extLst>
              </a:tr>
              <a:tr h="937754">
                <a:tc>
                  <a:txBody>
                    <a:bodyPr/>
                    <a:lstStyle/>
                    <a:p>
                      <a:r>
                        <a:rPr lang="de-DE" sz="1800" b="1" dirty="0" smtClean="0"/>
                        <a:t>Westmecklenburg</a:t>
                      </a:r>
                      <a:endParaRPr lang="de-DE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Fabian Scheller                           (Deutscher Gewerkschaftsbund)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Knut </a:t>
                      </a:r>
                      <a:r>
                        <a:rPr lang="de-DE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Kleidon</a:t>
                      </a:r>
                      <a:endParaRPr lang="de-DE" sz="16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(Vereinigung der Unternehmensverbände für M-V e.V.)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5228309"/>
                  </a:ext>
                </a:extLst>
              </a:tr>
            </a:tbl>
          </a:graphicData>
        </a:graphic>
      </p:graphicFrame>
      <p:sp>
        <p:nvSpPr>
          <p:cNvPr id="9" name="Textfeld 8"/>
          <p:cNvSpPr txBox="1"/>
          <p:nvPr/>
        </p:nvSpPr>
        <p:spPr>
          <a:xfrm>
            <a:off x="8794804" y="6363059"/>
            <a:ext cx="19073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dirty="0" smtClean="0"/>
              <a:t>Stand: Juni 2023</a:t>
            </a:r>
          </a:p>
        </p:txBody>
      </p:sp>
    </p:spTree>
    <p:extLst>
      <p:ext uri="{BB962C8B-B14F-4D97-AF65-F5344CB8AC3E}">
        <p14:creationId xmlns:p14="http://schemas.microsoft.com/office/powerpoint/2010/main" val="362323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/>
              <a:t>Verstärkte Zusammenarbeit mit weiteren </a:t>
            </a:r>
            <a:r>
              <a:rPr lang="de-DE" dirty="0" err="1" smtClean="0"/>
              <a:t>Akteur:innen</a:t>
            </a:r>
            <a:r>
              <a:rPr lang="de-DE" dirty="0" smtClean="0"/>
              <a:t> </a:t>
            </a:r>
            <a:r>
              <a:rPr lang="de-DE" dirty="0"/>
              <a:t>in der neuen </a:t>
            </a:r>
            <a:r>
              <a:rPr lang="de-DE" dirty="0" smtClean="0"/>
              <a:t>ESF+ -Förderperiode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512167"/>
            <a:ext cx="9432700" cy="5292006"/>
          </a:xfrm>
        </p:spPr>
        <p:txBody>
          <a:bodyPr/>
          <a:lstStyle/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de-DE" dirty="0" smtClean="0"/>
          </a:p>
          <a:p>
            <a:pPr algn="just">
              <a:spcAft>
                <a:spcPts val="600"/>
              </a:spcAft>
            </a:pPr>
            <a:endParaRPr lang="de-DE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Über </a:t>
            </a:r>
            <a:r>
              <a:rPr lang="de-DE" dirty="0"/>
              <a:t>den </a:t>
            </a:r>
            <a:r>
              <a:rPr lang="de-DE" dirty="0" smtClean="0"/>
              <a:t>ESF+ </a:t>
            </a:r>
            <a:r>
              <a:rPr lang="de-DE" dirty="0"/>
              <a:t>werden </a:t>
            </a:r>
            <a:r>
              <a:rPr lang="de-DE" b="1" dirty="0"/>
              <a:t>schwerpunktmäßig Personalkosten</a:t>
            </a:r>
            <a:r>
              <a:rPr lang="de-DE" dirty="0"/>
              <a:t> gefördert (bei Integrationsprojekten auch Sachkostenförderung, allerdings lediglich im Rahmen einer Restkostenpauschale).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/>
              <a:t>Um im Rahmen eines Projekts alle Fördermöglichkeiten auszuschöpfen und auch </a:t>
            </a:r>
            <a:r>
              <a:rPr lang="de-DE" b="1" dirty="0"/>
              <a:t>andere Kostenblöcke wie investive Maßnahmen oder Sachkosten</a:t>
            </a:r>
            <a:r>
              <a:rPr lang="de-DE" dirty="0"/>
              <a:t> fördern zu lassen, werden die Projektträger in der aktuellen Förderperiode ausdrücklich ermutigt, mit anderen </a:t>
            </a:r>
            <a:r>
              <a:rPr lang="de-DE" b="1" dirty="0"/>
              <a:t>lokal oder regional verankerten </a:t>
            </a:r>
            <a:r>
              <a:rPr lang="de-DE" b="1" dirty="0" err="1" smtClean="0"/>
              <a:t>Akteur:innen</a:t>
            </a:r>
            <a:r>
              <a:rPr lang="de-DE" b="1" dirty="0" smtClean="0"/>
              <a:t> zusammenzuarbeiten</a:t>
            </a:r>
            <a:r>
              <a:rPr lang="de-DE" dirty="0"/>
              <a:t>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Ziel </a:t>
            </a:r>
            <a:r>
              <a:rPr lang="de-DE" dirty="0"/>
              <a:t>ist es, </a:t>
            </a:r>
            <a:r>
              <a:rPr lang="de-DE" b="1" dirty="0"/>
              <a:t>alle </a:t>
            </a:r>
            <a:r>
              <a:rPr lang="de-DE" b="1" dirty="0" smtClean="0"/>
              <a:t>kombinierbaren Fördermittel</a:t>
            </a:r>
            <a:r>
              <a:rPr lang="de-DE" b="1" dirty="0"/>
              <a:t> </a:t>
            </a:r>
            <a:r>
              <a:rPr lang="de-DE" b="1" dirty="0" smtClean="0"/>
              <a:t>zu </a:t>
            </a:r>
            <a:r>
              <a:rPr lang="de-DE" b="1" dirty="0"/>
              <a:t>nutzen</a:t>
            </a:r>
            <a:r>
              <a:rPr lang="de-DE" dirty="0"/>
              <a:t>, um einen Beitrag zur sozialen Teilhabe und zur Stärkung der </a:t>
            </a:r>
            <a:r>
              <a:rPr lang="de-DE" dirty="0" smtClean="0"/>
              <a:t>Beschäftigungsfähigkeit </a:t>
            </a:r>
            <a:r>
              <a:rPr lang="de-DE" dirty="0"/>
              <a:t>zu leisten und die Regional- und Strukturentwicklung systematisch </a:t>
            </a:r>
            <a:r>
              <a:rPr lang="de-DE" dirty="0" smtClean="0"/>
              <a:t>voranzutreiben</a:t>
            </a:r>
            <a:r>
              <a:rPr lang="de-DE" dirty="0"/>
              <a:t>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46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ESF+ -Budget 2021-2027 für die Förderinstrumente </a:t>
            </a:r>
            <a:br>
              <a:rPr lang="de-DE" dirty="0" smtClean="0"/>
            </a:br>
            <a:r>
              <a:rPr lang="de-DE" dirty="0" smtClean="0"/>
              <a:t>Integrationsprojekte + Strukturentwicklungsmaßnahmen </a:t>
            </a:r>
            <a:endParaRPr lang="de-DE" dirty="0"/>
          </a:p>
        </p:txBody>
      </p:sp>
      <p:graphicFrame>
        <p:nvGraphicFramePr>
          <p:cNvPr id="15" name="Inhaltsplatzhalter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5400872"/>
              </p:ext>
            </p:extLst>
          </p:nvPr>
        </p:nvGraphicFramePr>
        <p:xfrm>
          <a:off x="629557" y="1512167"/>
          <a:ext cx="9432700" cy="4968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8082210" y="6480175"/>
            <a:ext cx="19800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dirty="0" smtClean="0"/>
              <a:t>*Alle Zahlen gerundet</a:t>
            </a:r>
          </a:p>
        </p:txBody>
      </p:sp>
    </p:spTree>
    <p:extLst>
      <p:ext uri="{BB962C8B-B14F-4D97-AF65-F5344CB8AC3E}">
        <p14:creationId xmlns:p14="http://schemas.microsoft.com/office/powerpoint/2010/main" val="34185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err="1" smtClean="0"/>
              <a:t>Regionalisierte</a:t>
            </a:r>
            <a:r>
              <a:rPr lang="de-DE" dirty="0" smtClean="0"/>
              <a:t> Förderinstrumente im ESF+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512167"/>
            <a:ext cx="9432700" cy="5292006"/>
          </a:xfrm>
        </p:spPr>
        <p:txBody>
          <a:bodyPr/>
          <a:lstStyle/>
          <a:p>
            <a:pPr algn="just"/>
            <a:endParaRPr lang="de-DE" dirty="0" smtClean="0"/>
          </a:p>
          <a:p>
            <a:pPr algn="just"/>
            <a:r>
              <a:rPr lang="de-DE" dirty="0" smtClean="0"/>
              <a:t>Folgende </a:t>
            </a:r>
            <a:r>
              <a:rPr lang="de-DE" dirty="0"/>
              <a:t>Förderinstrumente werden in </a:t>
            </a:r>
            <a:r>
              <a:rPr lang="de-DE" dirty="0" smtClean="0"/>
              <a:t>Mecklenburg-Vorpommern </a:t>
            </a:r>
            <a:r>
              <a:rPr lang="de-DE" dirty="0"/>
              <a:t>mit Unterstützung des </a:t>
            </a:r>
            <a:r>
              <a:rPr lang="de-DE" dirty="0" smtClean="0"/>
              <a:t>ESF+ </a:t>
            </a:r>
            <a:r>
              <a:rPr lang="de-DE" dirty="0"/>
              <a:t>regionalisiert umgesetzt:</a:t>
            </a:r>
          </a:p>
          <a:p>
            <a:pPr algn="just"/>
            <a:endParaRPr lang="de-DE" dirty="0"/>
          </a:p>
          <a:p>
            <a:pPr algn="just"/>
            <a:endParaRPr lang="de-DE" dirty="0"/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de-DE" b="1" dirty="0" smtClean="0"/>
              <a:t>Strukturentwicklungsmaßnahmen</a:t>
            </a:r>
            <a:r>
              <a:rPr lang="de-DE" dirty="0" smtClean="0"/>
              <a:t> (zuständig</a:t>
            </a:r>
            <a:r>
              <a:rPr lang="de-DE" dirty="0"/>
              <a:t>: Ministerium für Wirtschaft, Infrastruktur, Tourismus und Arbeit </a:t>
            </a:r>
            <a:r>
              <a:rPr lang="de-DE" dirty="0" smtClean="0"/>
              <a:t>M-V)</a:t>
            </a:r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de-DE" b="1" dirty="0" smtClean="0"/>
              <a:t>Integrationsprojekte</a:t>
            </a:r>
            <a:r>
              <a:rPr lang="de-DE" dirty="0" smtClean="0"/>
              <a:t> (zuständig</a:t>
            </a:r>
            <a:r>
              <a:rPr lang="de-DE" dirty="0"/>
              <a:t>: Ministerium für Wirtschaft, Infrastruktur, Tourismus und Arbeit </a:t>
            </a:r>
            <a:r>
              <a:rPr lang="de-DE" dirty="0" smtClean="0"/>
              <a:t>M-V)</a:t>
            </a:r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de-DE" b="1" dirty="0" smtClean="0"/>
              <a:t>Kleinprojekte</a:t>
            </a:r>
            <a:r>
              <a:rPr lang="de-DE" dirty="0" smtClean="0"/>
              <a:t> </a:t>
            </a:r>
            <a:r>
              <a:rPr lang="de-DE" dirty="0"/>
              <a:t>(zuständig: Ministerium für Soziales, Gesundheit und Sport </a:t>
            </a:r>
            <a:r>
              <a:rPr lang="de-DE" dirty="0" smtClean="0"/>
              <a:t>M-V</a:t>
            </a:r>
            <a:r>
              <a:rPr lang="de-DE" dirty="0"/>
              <a:t>)</a:t>
            </a:r>
          </a:p>
          <a:p>
            <a:pPr>
              <a:spcAft>
                <a:spcPts val="600"/>
              </a:spcAft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672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1. Förderung von Strukturentwicklungsmaßnahmen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512167"/>
            <a:ext cx="9432700" cy="5292006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de-DE" b="1" dirty="0" smtClean="0"/>
          </a:p>
          <a:p>
            <a:pPr>
              <a:spcAft>
                <a:spcPts val="600"/>
              </a:spcAft>
            </a:pPr>
            <a:r>
              <a:rPr lang="de-DE" b="1" dirty="0" smtClean="0"/>
              <a:t>Gegenstand</a:t>
            </a:r>
            <a:r>
              <a:rPr lang="de-DE" dirty="0" smtClean="0"/>
              <a:t> </a:t>
            </a:r>
            <a:r>
              <a:rPr lang="de-DE" b="1" dirty="0"/>
              <a:t>der </a:t>
            </a:r>
            <a:r>
              <a:rPr lang="de-DE" b="1" dirty="0" smtClean="0"/>
              <a:t>Förderrichtlinie</a:t>
            </a:r>
            <a:endParaRPr lang="de-DE" dirty="0"/>
          </a:p>
          <a:p>
            <a:pPr>
              <a:spcAft>
                <a:spcPts val="600"/>
              </a:spcAft>
            </a:pPr>
            <a:endParaRPr lang="de-DE" dirty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/>
              <a:t>Gefördert werden Maßnahmen, die Unternehmen, Beschäftigte und regionale </a:t>
            </a:r>
            <a:r>
              <a:rPr lang="de-DE" dirty="0" err="1" smtClean="0"/>
              <a:t>Akteur:innen</a:t>
            </a:r>
            <a:r>
              <a:rPr lang="de-DE" dirty="0" smtClean="0"/>
              <a:t> </a:t>
            </a:r>
            <a:r>
              <a:rPr lang="de-DE" dirty="0"/>
              <a:t>unterstützen – in Form von Beratung, Vernetzung, </a:t>
            </a:r>
            <a:r>
              <a:rPr lang="de-DE" dirty="0" err="1"/>
              <a:t>Know-How</a:t>
            </a:r>
            <a:r>
              <a:rPr lang="de-DE" dirty="0"/>
              <a:t>-Transfer, Schaffung konzeptioneller Grundlagen und sonstigen Dienstleistungen.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Ziel </a:t>
            </a:r>
            <a:r>
              <a:rPr lang="de-DE" dirty="0"/>
              <a:t>ist die </a:t>
            </a:r>
            <a:r>
              <a:rPr lang="de-DE" b="1" dirty="0"/>
              <a:t>Stärkung der wirtschaftlichen Entwicklung durch die Schaffung oder Sicherung von Arbeitsplätzen</a:t>
            </a:r>
            <a:r>
              <a:rPr lang="de-DE" dirty="0"/>
              <a:t> auf dem allgemeinen Arbeitsmarkt.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Die </a:t>
            </a:r>
            <a:r>
              <a:rPr lang="de-DE" dirty="0"/>
              <a:t>Projekte müssen unternehmensübergreifend aufgesetzt sein, um Struktureffekte zu erzielen.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b="1" dirty="0"/>
              <a:t>Projektdauer</a:t>
            </a:r>
            <a:r>
              <a:rPr lang="de-DE" dirty="0"/>
              <a:t>: 12 Monate (Förderung für weitere 12 Monate ist möglich</a:t>
            </a:r>
            <a:r>
              <a:rPr lang="de-DE" dirty="0" smtClean="0"/>
              <a:t>).</a:t>
            </a:r>
            <a:endParaRPr lang="de-DE" dirty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b="1" dirty="0" smtClean="0"/>
              <a:t>Anteilfinanzierung</a:t>
            </a:r>
            <a:r>
              <a:rPr lang="de-DE" dirty="0" smtClean="0"/>
              <a:t> </a:t>
            </a:r>
            <a:r>
              <a:rPr lang="de-DE" dirty="0"/>
              <a:t>von maximal </a:t>
            </a:r>
            <a:r>
              <a:rPr lang="de-DE" dirty="0" smtClean="0"/>
              <a:t>55 % </a:t>
            </a:r>
            <a:r>
              <a:rPr lang="de-DE" dirty="0"/>
              <a:t>oder </a:t>
            </a:r>
            <a:r>
              <a:rPr lang="de-DE" dirty="0" smtClean="0"/>
              <a:t>65 % </a:t>
            </a:r>
            <a:r>
              <a:rPr lang="de-DE" dirty="0"/>
              <a:t>der </a:t>
            </a:r>
            <a:r>
              <a:rPr lang="de-DE" dirty="0" smtClean="0"/>
              <a:t>Personalkostenpauschale </a:t>
            </a:r>
            <a:r>
              <a:rPr lang="de-DE" dirty="0"/>
              <a:t>(vgl. Erlass ESF-PKP in </a:t>
            </a:r>
            <a:r>
              <a:rPr lang="de-DE" dirty="0" smtClean="0"/>
              <a:t>M-V</a:t>
            </a:r>
            <a:r>
              <a:rPr lang="de-DE" dirty="0"/>
              <a:t>) für maximal zwei </a:t>
            </a:r>
            <a:r>
              <a:rPr lang="de-DE" dirty="0" smtClean="0"/>
              <a:t>Vollzeitäquivalente</a:t>
            </a:r>
            <a:r>
              <a:rPr lang="de-DE" dirty="0"/>
              <a:t>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926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/>
              <a:t>2</a:t>
            </a:r>
            <a:r>
              <a:rPr lang="de-DE" dirty="0" smtClean="0"/>
              <a:t>. Förderung von Integrationsprojekten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512167"/>
            <a:ext cx="9432700" cy="5292006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de-DE" b="1" dirty="0" smtClean="0"/>
          </a:p>
          <a:p>
            <a:pPr>
              <a:spcAft>
                <a:spcPts val="600"/>
              </a:spcAft>
            </a:pPr>
            <a:r>
              <a:rPr lang="de-DE" b="1" dirty="0" smtClean="0"/>
              <a:t>Gegenstand</a:t>
            </a:r>
            <a:r>
              <a:rPr lang="de-DE" dirty="0" smtClean="0"/>
              <a:t> </a:t>
            </a:r>
            <a:r>
              <a:rPr lang="de-DE" b="1" dirty="0" smtClean="0"/>
              <a:t>der Förderrichtlinie</a:t>
            </a:r>
            <a:endParaRPr lang="de-DE" dirty="0" smtClean="0"/>
          </a:p>
          <a:p>
            <a:pPr>
              <a:spcAft>
                <a:spcPts val="600"/>
              </a:spcAft>
            </a:pPr>
            <a:endParaRPr lang="de-DE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Gefördert </a:t>
            </a:r>
            <a:r>
              <a:rPr lang="de-DE" dirty="0"/>
              <a:t>werden Projekte, die langzeitarbeitslosen oder von Langzeitarbeitslosigkeit bedrohten Menschen mit besonderen Vermittlungshemmnissen den Zugang zum allgemeinen Arbeitsmarkt ermöglichen sollen.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/>
              <a:t>Ziel ist die soziale Integration durch Erwerbsarbeit.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/>
              <a:t>Die Förderung von inklusiven Vorhaben für Menschen mit und ohne Migrationshintergrund ist ebenfalls möglich.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Anteilfinanzierung </a:t>
            </a:r>
            <a:r>
              <a:rPr lang="de-DE" dirty="0"/>
              <a:t>von maximal </a:t>
            </a:r>
            <a:r>
              <a:rPr lang="de-DE" dirty="0" smtClean="0"/>
              <a:t>60 % </a:t>
            </a:r>
            <a:r>
              <a:rPr lang="de-DE" dirty="0"/>
              <a:t>der Personalkostenpauschale (vgl. Erlass ESF-PKP in </a:t>
            </a:r>
            <a:r>
              <a:rPr lang="de-DE" dirty="0" smtClean="0"/>
              <a:t>M-V</a:t>
            </a:r>
            <a:r>
              <a:rPr lang="de-DE" dirty="0"/>
              <a:t>) sowie Restkostenpauschale in Höhe von </a:t>
            </a:r>
            <a:r>
              <a:rPr lang="de-DE" dirty="0" smtClean="0"/>
              <a:t>20 % </a:t>
            </a:r>
            <a:r>
              <a:rPr lang="de-DE" dirty="0"/>
              <a:t>der Personalkostenpauschale. Mindestens </a:t>
            </a:r>
            <a:r>
              <a:rPr lang="de-DE" dirty="0" smtClean="0"/>
              <a:t>40 % </a:t>
            </a:r>
            <a:r>
              <a:rPr lang="de-DE" dirty="0"/>
              <a:t>müssen aus öffentlichen Mitteln </a:t>
            </a:r>
            <a:r>
              <a:rPr lang="de-DE" dirty="0" err="1" smtClean="0"/>
              <a:t>kofinanziert</a:t>
            </a:r>
            <a:r>
              <a:rPr lang="de-DE" dirty="0" smtClean="0"/>
              <a:t> </a:t>
            </a:r>
            <a:r>
              <a:rPr lang="de-DE" dirty="0"/>
              <a:t>werden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44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000"/>
          </a:xfrm>
        </p:spPr>
        <p:txBody>
          <a:bodyPr/>
          <a:lstStyle/>
          <a:p>
            <a:pPr algn="ctr"/>
            <a:r>
              <a:rPr lang="de-DE" dirty="0" smtClean="0"/>
              <a:t>Förderung von Regionalbudgetprojekten – Gemeinschaftsaufgabe „Verbesserung der regionalen Wirtschaftsstruktur“ (GRW) (1)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2051645"/>
            <a:ext cx="9432700" cy="4902219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de-DE" sz="1800" i="1" dirty="0"/>
              <a:t>Leitgedanke der Gemeinschaftsaufgabe ist es, die wirtschaftlichen Entwicklungspotenziale von strukturschwachen Regionen und deren Fähigkeiten zur Bewältigung von Transformationsprozessen zu stärken und auf diesem Wege zu gleichwertigen Lebensverhältnissen im Bundesgebiet beizutragen</a:t>
            </a:r>
            <a:r>
              <a:rPr lang="de-DE" sz="1800" i="1" dirty="0" smtClean="0"/>
              <a:t>.</a:t>
            </a:r>
          </a:p>
          <a:p>
            <a:pPr algn="just"/>
            <a:endParaRPr lang="de-DE" sz="1800" i="1" dirty="0"/>
          </a:p>
          <a:p>
            <a:pPr>
              <a:spcAft>
                <a:spcPts val="600"/>
              </a:spcAft>
            </a:pPr>
            <a:r>
              <a:rPr lang="de-DE" sz="1800" b="1" dirty="0"/>
              <a:t>Gegenstand der </a:t>
            </a:r>
            <a:r>
              <a:rPr lang="de-DE" sz="1800" b="1" dirty="0" smtClean="0"/>
              <a:t>Förderrichtlinie</a:t>
            </a:r>
          </a:p>
          <a:p>
            <a:pPr>
              <a:spcAft>
                <a:spcPts val="600"/>
              </a:spcAft>
            </a:pPr>
            <a:endParaRPr lang="de-DE" sz="1800" b="1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sz="1800" dirty="0" smtClean="0"/>
              <a:t>Gefördert </a:t>
            </a:r>
            <a:r>
              <a:rPr lang="de-DE" sz="1800" dirty="0"/>
              <a:t>werden </a:t>
            </a:r>
            <a:r>
              <a:rPr lang="de-DE" sz="1800" dirty="0" smtClean="0"/>
              <a:t>gewerbliche Investitionen in die kommunale wirtschaftsnahe Infrastruktur sowie nichtinvestive Aktivitäten und weitere Maßnahmen zur Steigerung der Standortattraktivität und der Wettbewerbsfähigkeit einschließlich bestimmter Aspekte der regionalen Daseinsvorsorge.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sz="1800" dirty="0"/>
              <a:t>Den Planungsregionen in Mecklenburg-Vorpommern stehen in den </a:t>
            </a:r>
            <a:r>
              <a:rPr lang="de-DE" sz="1800" dirty="0" smtClean="0"/>
              <a:t>Jahren 2022-2025 jeweils </a:t>
            </a:r>
            <a:r>
              <a:rPr lang="de-DE" sz="1800" dirty="0"/>
              <a:t>bis zu 300.000 EUR pro Jahr </a:t>
            </a:r>
            <a:r>
              <a:rPr lang="de-DE" sz="1800" dirty="0" smtClean="0"/>
              <a:t>im </a:t>
            </a:r>
            <a:r>
              <a:rPr lang="de-DE" sz="1800" dirty="0"/>
              <a:t>sogenannten </a:t>
            </a:r>
            <a:r>
              <a:rPr lang="de-DE" sz="1800" b="1" dirty="0"/>
              <a:t>Regionalbudget </a:t>
            </a:r>
            <a:r>
              <a:rPr lang="de-DE" sz="1800" dirty="0"/>
              <a:t>zur Verfügung. Zu diesen Fördermitteln sind zusätzlich </a:t>
            </a:r>
            <a:r>
              <a:rPr lang="de-DE" sz="1800" dirty="0" smtClean="0"/>
              <a:t>30 </a:t>
            </a:r>
            <a:r>
              <a:rPr lang="de-DE" sz="1800" dirty="0"/>
              <a:t>% Eigenmittel durch </a:t>
            </a:r>
            <a:r>
              <a:rPr lang="de-DE" sz="1800" dirty="0" smtClean="0"/>
              <a:t>die Antragsstellenden </a:t>
            </a:r>
            <a:r>
              <a:rPr lang="de-DE" sz="1800" dirty="0"/>
              <a:t>aufzubringen. </a:t>
            </a:r>
            <a:endParaRPr lang="de-DE" sz="1800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sz="1800" dirty="0" smtClean="0"/>
              <a:t>Über </a:t>
            </a:r>
            <a:r>
              <a:rPr lang="de-DE" sz="1800" dirty="0"/>
              <a:t>die Förderung der Projekte entscheiden die Gremien des Regionalen Planungsverbandes gemeinsam mit dem ESF-Regionalbeirat.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de-DE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597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1296144"/>
          </a:xfrm>
        </p:spPr>
        <p:txBody>
          <a:bodyPr/>
          <a:lstStyle/>
          <a:p>
            <a:pPr algn="ctr"/>
            <a:r>
              <a:rPr lang="de-DE" dirty="0" smtClean="0"/>
              <a:t>Förderung von Regionalbudgetprojekten – Gemeinschaftsaufgabe „Verbesserung der regionalen Wirtschaftsstruktur“ (GRW) (2)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29556" y="1835621"/>
            <a:ext cx="9432700" cy="4968552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de-DE" sz="1800" i="1" dirty="0" smtClean="0"/>
          </a:p>
          <a:p>
            <a:pPr>
              <a:spcAft>
                <a:spcPts val="600"/>
              </a:spcAft>
            </a:pPr>
            <a:endParaRPr lang="de-DE" sz="1800" i="1" dirty="0" smtClean="0"/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de-DE" dirty="0" smtClean="0"/>
              <a:t>Projekte können folgende </a:t>
            </a:r>
            <a:r>
              <a:rPr lang="de-DE" u="sng" dirty="0" smtClean="0"/>
              <a:t>Ziele</a:t>
            </a:r>
            <a:r>
              <a:rPr lang="de-DE" dirty="0" smtClean="0"/>
              <a:t> haben:</a:t>
            </a:r>
          </a:p>
          <a:p>
            <a:pPr algn="just">
              <a:spcAft>
                <a:spcPts val="600"/>
              </a:spcAft>
            </a:pPr>
            <a:r>
              <a:rPr lang="de-DE" dirty="0"/>
              <a:t>	</a:t>
            </a:r>
            <a:r>
              <a:rPr lang="de-DE" dirty="0" smtClean="0"/>
              <a:t>1. Verbesserung der regionalen Kooperation</a:t>
            </a:r>
          </a:p>
          <a:p>
            <a:pPr algn="just">
              <a:spcAft>
                <a:spcPts val="600"/>
              </a:spcAft>
            </a:pPr>
            <a:r>
              <a:rPr lang="de-DE" dirty="0" smtClean="0"/>
              <a:t>	2. Mobilisierung und Stärkung regionaler Wachstumspotenziale</a:t>
            </a:r>
          </a:p>
          <a:p>
            <a:pPr algn="just">
              <a:spcAft>
                <a:spcPts val="600"/>
              </a:spcAft>
            </a:pPr>
            <a:r>
              <a:rPr lang="de-DE" dirty="0" smtClean="0"/>
              <a:t>	3. Verstärkung von Maßnahmen des Regionalmarketings oder</a:t>
            </a:r>
          </a:p>
          <a:p>
            <a:pPr algn="just">
              <a:spcAft>
                <a:spcPts val="600"/>
              </a:spcAft>
            </a:pPr>
            <a:r>
              <a:rPr lang="de-DE" dirty="0" smtClean="0"/>
              <a:t>	4. Verbesserung der Fachkräfteversorgung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9654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5686269"/>
              </p:ext>
            </p:extLst>
          </p:nvPr>
        </p:nvGraphicFramePr>
        <p:xfrm>
          <a:off x="630256" y="1858890"/>
          <a:ext cx="9432000" cy="475488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9432000">
                  <a:extLst>
                    <a:ext uri="{9D8B030D-6E8A-4147-A177-3AD203B41FA5}">
                      <a16:colId xmlns:a16="http://schemas.microsoft.com/office/drawing/2014/main" val="4127412684"/>
                    </a:ext>
                  </a:extLst>
                </a:gridCol>
              </a:tblGrid>
              <a:tr h="1134000">
                <a:tc>
                  <a:txBody>
                    <a:bodyPr/>
                    <a:lstStyle/>
                    <a:p>
                      <a:r>
                        <a:rPr lang="de-DE" sz="1800" b="1" u="none" dirty="0" smtClean="0"/>
                        <a:t>Westmecklenburg</a:t>
                      </a:r>
                    </a:p>
                    <a:p>
                      <a:endParaRPr lang="de-DE" sz="1800" b="0" dirty="0" smtClean="0"/>
                    </a:p>
                    <a:p>
                      <a:r>
                        <a:rPr lang="de-DE" sz="1800" b="0" dirty="0" smtClean="0"/>
                        <a:t>Dr. Karsten Schuldt, Telefon: +49</a:t>
                      </a:r>
                      <a:r>
                        <a:rPr lang="de-DE" sz="1800" b="0" baseline="0" dirty="0" smtClean="0"/>
                        <a:t> </a:t>
                      </a:r>
                      <a:r>
                        <a:rPr lang="de-DE" sz="1800" b="0" dirty="0" smtClean="0"/>
                        <a:t>385</a:t>
                      </a:r>
                      <a:r>
                        <a:rPr lang="de-DE" sz="1800" b="0" baseline="0" dirty="0" smtClean="0"/>
                        <a:t> </a:t>
                      </a:r>
                      <a:r>
                        <a:rPr lang="de-DE" sz="1800" b="0" dirty="0" smtClean="0"/>
                        <a:t>588 15326</a:t>
                      </a:r>
                    </a:p>
                    <a:p>
                      <a:r>
                        <a:rPr lang="de-DE" sz="1800" b="0" dirty="0" smtClean="0"/>
                        <a:t>Email: </a:t>
                      </a:r>
                      <a:r>
                        <a:rPr lang="de-DE" sz="1800" b="0" dirty="0" smtClean="0">
                          <a:hlinkClick r:id="rId2"/>
                        </a:rPr>
                        <a:t>k.schuldt@wm.mv-regierung.de</a:t>
                      </a:r>
                      <a:endParaRPr lang="de-DE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738972"/>
                  </a:ext>
                </a:extLst>
              </a:tr>
              <a:tr h="1134000">
                <a:tc>
                  <a:txBody>
                    <a:bodyPr/>
                    <a:lstStyle/>
                    <a:p>
                      <a:r>
                        <a:rPr lang="de-DE" sz="1800" b="1" u="none" dirty="0" smtClean="0"/>
                        <a:t>Vorpommern</a:t>
                      </a:r>
                    </a:p>
                    <a:p>
                      <a:endParaRPr lang="de-DE" sz="1800" dirty="0" smtClean="0"/>
                    </a:p>
                    <a:p>
                      <a:r>
                        <a:rPr lang="de-DE" sz="1800" dirty="0" smtClean="0"/>
                        <a:t>Shady Al-Khouri, Telefon: +49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385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588</a:t>
                      </a:r>
                      <a:r>
                        <a:rPr lang="de-DE" sz="1800" baseline="0" dirty="0" smtClean="0"/>
                        <a:t> 1</a:t>
                      </a:r>
                      <a:r>
                        <a:rPr lang="de-DE" sz="1800" dirty="0" smtClean="0"/>
                        <a:t>5327</a:t>
                      </a:r>
                    </a:p>
                    <a:p>
                      <a:r>
                        <a:rPr lang="de-DE" sz="1800" dirty="0" smtClean="0"/>
                        <a:t>Email: </a:t>
                      </a:r>
                      <a:r>
                        <a:rPr lang="de-DE" sz="1800" u="sng" dirty="0" smtClean="0"/>
                        <a:t>s.al-khouri</a:t>
                      </a:r>
                      <a:r>
                        <a:rPr lang="de-DE" sz="1800" u="sng" dirty="0" smtClean="0">
                          <a:hlinkClick r:id="rId3"/>
                        </a:rPr>
                        <a:t>@</a:t>
                      </a:r>
                      <a:r>
                        <a:rPr lang="de-DE" sz="1800" dirty="0" smtClean="0">
                          <a:hlinkClick r:id="rId3"/>
                        </a:rPr>
                        <a:t>wm.mv-regierung.de</a:t>
                      </a:r>
                      <a:endParaRPr lang="de-DE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068993"/>
                  </a:ext>
                </a:extLst>
              </a:tr>
              <a:tr h="1134000">
                <a:tc>
                  <a:txBody>
                    <a:bodyPr/>
                    <a:lstStyle/>
                    <a:p>
                      <a:r>
                        <a:rPr lang="de-DE" sz="1800" b="1" u="none" dirty="0" smtClean="0"/>
                        <a:t>Mecklenburgische Seenplatte</a:t>
                      </a:r>
                    </a:p>
                    <a:p>
                      <a:endParaRPr lang="de-DE" sz="1800" dirty="0" smtClean="0"/>
                    </a:p>
                    <a:p>
                      <a:r>
                        <a:rPr lang="de-DE" sz="1800" dirty="0" smtClean="0"/>
                        <a:t>Sigrid Prokop, Telefon: +49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385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588</a:t>
                      </a:r>
                      <a:r>
                        <a:rPr lang="de-DE" sz="1800" baseline="0" dirty="0" smtClean="0"/>
                        <a:t> 1</a:t>
                      </a:r>
                      <a:r>
                        <a:rPr lang="de-DE" sz="1800" dirty="0" smtClean="0"/>
                        <a:t>5325</a:t>
                      </a:r>
                    </a:p>
                    <a:p>
                      <a:r>
                        <a:rPr lang="de-DE" sz="1800" dirty="0" smtClean="0"/>
                        <a:t>Email: </a:t>
                      </a:r>
                      <a:r>
                        <a:rPr lang="de-DE" sz="1800" dirty="0" smtClean="0">
                          <a:hlinkClick r:id="rId4"/>
                        </a:rPr>
                        <a:t>s.prokop@wm.mv-regierung.de</a:t>
                      </a:r>
                      <a:endParaRPr lang="de-DE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880189"/>
                  </a:ext>
                </a:extLst>
              </a:tr>
              <a:tr h="1134000">
                <a:tc>
                  <a:txBody>
                    <a:bodyPr/>
                    <a:lstStyle/>
                    <a:p>
                      <a:r>
                        <a:rPr lang="de-DE" sz="1800" b="1" u="none" dirty="0" smtClean="0"/>
                        <a:t>Region Rostock</a:t>
                      </a:r>
                    </a:p>
                    <a:p>
                      <a:endParaRPr lang="de-DE" sz="1800" dirty="0" smtClean="0"/>
                    </a:p>
                    <a:p>
                      <a:r>
                        <a:rPr lang="de-DE" sz="1800" dirty="0" smtClean="0"/>
                        <a:t>Christin Stiehm, Telefon: +49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385</a:t>
                      </a:r>
                      <a:r>
                        <a:rPr lang="de-DE" sz="1800" baseline="0" dirty="0" smtClean="0"/>
                        <a:t> </a:t>
                      </a:r>
                      <a:r>
                        <a:rPr lang="de-DE" sz="1800" dirty="0" smtClean="0"/>
                        <a:t>588</a:t>
                      </a:r>
                      <a:r>
                        <a:rPr lang="de-DE" sz="1800" baseline="0" dirty="0" smtClean="0"/>
                        <a:t> 1</a:t>
                      </a:r>
                      <a:r>
                        <a:rPr lang="de-DE" sz="1800" dirty="0" smtClean="0"/>
                        <a:t>5324</a:t>
                      </a:r>
                    </a:p>
                    <a:p>
                      <a:r>
                        <a:rPr lang="de-DE" sz="1800" dirty="0" smtClean="0"/>
                        <a:t>Email: </a:t>
                      </a:r>
                      <a:r>
                        <a:rPr lang="de-DE" sz="1800" dirty="0" smtClean="0">
                          <a:hlinkClick r:id="rId5"/>
                        </a:rPr>
                        <a:t>c.stiehm@wm.mv-regierung.de</a:t>
                      </a:r>
                      <a:endParaRPr lang="de-DE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6964694"/>
                  </a:ext>
                </a:extLst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556" y="539477"/>
            <a:ext cx="9432700" cy="972690"/>
          </a:xfrm>
        </p:spPr>
        <p:txBody>
          <a:bodyPr/>
          <a:lstStyle/>
          <a:p>
            <a:pPr algn="ctr"/>
            <a:r>
              <a:rPr lang="de-DE" dirty="0" smtClean="0"/>
              <a:t>Geschäftsstellen </a:t>
            </a:r>
            <a:r>
              <a:rPr lang="de-DE" dirty="0"/>
              <a:t>der Regionalbeiräte 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Ansprechpartner:innen</a:t>
            </a:r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1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54" y="1763613"/>
            <a:ext cx="9399794" cy="4762557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3726" y="539477"/>
            <a:ext cx="9493200" cy="943200"/>
          </a:xfrm>
        </p:spPr>
        <p:txBody>
          <a:bodyPr/>
          <a:lstStyle/>
          <a:p>
            <a:pPr algn="ctr"/>
            <a:r>
              <a:rPr lang="de-DE" altLang="de-DE" dirty="0"/>
              <a:t>Projekte des Regionalbeirates zur </a:t>
            </a:r>
            <a:r>
              <a:rPr lang="de-DE" altLang="de-DE" dirty="0" smtClean="0"/>
              <a:t>Arbeitsmarkt- und Strukturentwicklung</a:t>
            </a:r>
            <a:r>
              <a:rPr lang="de-DE" altLang="de-DE" kern="0" dirty="0"/>
              <a:t/>
            </a:r>
            <a:br>
              <a:rPr lang="de-DE" altLang="de-DE" kern="0" dirty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8" name="Wolkenförmige Legende 7"/>
          <p:cNvSpPr/>
          <p:nvPr/>
        </p:nvSpPr>
        <p:spPr>
          <a:xfrm flipV="1">
            <a:off x="2969642" y="1635962"/>
            <a:ext cx="3456384" cy="1368152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 smtClean="0"/>
          </a:p>
        </p:txBody>
      </p:sp>
      <p:sp>
        <p:nvSpPr>
          <p:cNvPr id="9" name="Textfeld 8"/>
          <p:cNvSpPr txBox="1"/>
          <p:nvPr/>
        </p:nvSpPr>
        <p:spPr>
          <a:xfrm>
            <a:off x="3473698" y="1966095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Was passiert eigentlich in Vorpommern?</a:t>
            </a:r>
          </a:p>
        </p:txBody>
      </p:sp>
    </p:spTree>
    <p:extLst>
      <p:ext uri="{BB962C8B-B14F-4D97-AF65-F5344CB8AC3E}">
        <p14:creationId xmlns:p14="http://schemas.microsoft.com/office/powerpoint/2010/main" val="140239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 smtClean="0"/>
              <a:t>Projektbeispiele Vorpommern:</a:t>
            </a:r>
            <a:br>
              <a:rPr lang="de-DE" dirty="0" smtClean="0"/>
            </a:br>
            <a:r>
              <a:rPr lang="de-DE" dirty="0" smtClean="0"/>
              <a:t> „</a:t>
            </a:r>
            <a:r>
              <a:rPr lang="de-DE" dirty="0" err="1" smtClean="0"/>
              <a:t>Accelerator</a:t>
            </a:r>
            <a:r>
              <a:rPr lang="de-DE" dirty="0" smtClean="0"/>
              <a:t>“ </a:t>
            </a:r>
            <a:r>
              <a:rPr lang="de-DE" dirty="0"/>
              <a:t>| </a:t>
            </a:r>
            <a:r>
              <a:rPr lang="de-DE" dirty="0" smtClean="0"/>
              <a:t>„</a:t>
            </a:r>
            <a:r>
              <a:rPr lang="de-DE" dirty="0" err="1" smtClean="0"/>
              <a:t>MakerSpace</a:t>
            </a:r>
            <a:r>
              <a:rPr lang="de-DE" dirty="0" smtClean="0"/>
              <a:t>“</a:t>
            </a:r>
            <a:r>
              <a:rPr lang="de-DE" sz="2159" dirty="0" smtClean="0"/>
              <a:t> 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/>
              <a:t>Trägerin</a:t>
            </a:r>
            <a:r>
              <a:rPr lang="de-DE" sz="1400" dirty="0"/>
              <a:t>: </a:t>
            </a:r>
            <a:r>
              <a:rPr lang="de-DE" sz="1400" dirty="0" smtClean="0"/>
              <a:t>Project Bay </a:t>
            </a:r>
            <a:r>
              <a:rPr lang="de-DE" sz="1400" dirty="0"/>
              <a:t>GmbH</a:t>
            </a:r>
          </a:p>
          <a:p>
            <a:r>
              <a:rPr lang="de-DE" sz="1400" b="1" dirty="0"/>
              <a:t>Ansprechpartner</a:t>
            </a:r>
            <a:r>
              <a:rPr lang="de-DE" sz="1400" dirty="0"/>
              <a:t>: </a:t>
            </a:r>
            <a:r>
              <a:rPr lang="de-DE" sz="1400" dirty="0" smtClean="0"/>
              <a:t>Hannes </a:t>
            </a:r>
            <a:r>
              <a:rPr lang="de-DE" sz="1400" dirty="0" err="1" smtClean="0"/>
              <a:t>Trettin</a:t>
            </a:r>
            <a:endParaRPr lang="de-DE" sz="1400" dirty="0"/>
          </a:p>
          <a:p>
            <a:r>
              <a:rPr lang="de-DE" sz="1400" b="1" dirty="0" smtClean="0"/>
              <a:t>Förderzeitraum</a:t>
            </a:r>
            <a:r>
              <a:rPr lang="de-DE" sz="1400" dirty="0" smtClean="0"/>
              <a:t>: 2022 – 2023, Strukturentwicklungsmaßnahmen</a:t>
            </a:r>
            <a:endParaRPr lang="de-DE" sz="1400" dirty="0"/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</a:t>
            </a:r>
            <a:r>
              <a:rPr lang="de-DE" sz="1400" i="1" dirty="0" err="1" smtClean="0"/>
              <a:t>Accelerator</a:t>
            </a:r>
            <a:r>
              <a:rPr lang="de-DE" sz="1400" i="1" dirty="0" smtClean="0"/>
              <a:t> </a:t>
            </a:r>
            <a:r>
              <a:rPr lang="de-DE" sz="1400" dirty="0" smtClean="0"/>
              <a:t>28.382,09 €, </a:t>
            </a:r>
            <a:r>
              <a:rPr lang="de-DE" sz="1400" i="1" dirty="0" err="1" smtClean="0"/>
              <a:t>Makerspace</a:t>
            </a:r>
            <a:r>
              <a:rPr lang="de-DE" sz="1400" i="1" dirty="0" smtClean="0"/>
              <a:t> </a:t>
            </a:r>
            <a:r>
              <a:rPr lang="de-DE" sz="1400" dirty="0" smtClean="0"/>
              <a:t>28.382,09 €</a:t>
            </a:r>
            <a:endParaRPr lang="de-DE" sz="1400" b="1" dirty="0"/>
          </a:p>
          <a:p>
            <a:endParaRPr lang="de-DE" dirty="0"/>
          </a:p>
        </p:txBody>
      </p:sp>
      <p:pic>
        <p:nvPicPr>
          <p:cNvPr id="9" name="Inhaltsplatzhalter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30" y="1747202"/>
            <a:ext cx="3247114" cy="1824649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69" y="4320904"/>
            <a:ext cx="2122275" cy="1597851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599350" y="2139280"/>
            <a:ext cx="625872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de-DE" sz="1600" dirty="0"/>
              <a:t>Bislang sieht es so aus, als läge die Zukunft </a:t>
            </a:r>
            <a:r>
              <a:rPr lang="de-DE" sz="1600" dirty="0" smtClean="0"/>
              <a:t>in den </a:t>
            </a:r>
            <a:r>
              <a:rPr lang="de-DE" sz="1600" dirty="0"/>
              <a:t>großen Städten</a:t>
            </a:r>
            <a:r>
              <a:rPr lang="de-DE" sz="1600" dirty="0" smtClean="0"/>
              <a:t>. Doch </a:t>
            </a:r>
            <a:r>
              <a:rPr lang="de-DE" sz="1600" b="1" dirty="0" smtClean="0"/>
              <a:t>neue Formen des Arbeitens</a:t>
            </a:r>
            <a:r>
              <a:rPr lang="de-DE" sz="1600" dirty="0" smtClean="0"/>
              <a:t>,</a:t>
            </a:r>
            <a:r>
              <a:rPr lang="de-DE" sz="1600" b="1" dirty="0" smtClean="0"/>
              <a:t> Lebens </a:t>
            </a:r>
            <a:r>
              <a:rPr lang="de-DE" sz="1600" dirty="0" smtClean="0"/>
              <a:t>und</a:t>
            </a:r>
            <a:r>
              <a:rPr lang="de-DE" sz="1600" b="1" dirty="0" smtClean="0"/>
              <a:t> Wohnens </a:t>
            </a:r>
            <a:r>
              <a:rPr lang="de-DE" sz="1600" dirty="0" smtClean="0"/>
              <a:t>entstehen auch im ländlichen Raum – beispielsweise auf Rügen</a:t>
            </a:r>
            <a:r>
              <a:rPr lang="de-DE" sz="1600" dirty="0"/>
              <a:t>, im 250-Seelen-Örtchen </a:t>
            </a:r>
            <a:r>
              <a:rPr lang="de-DE" sz="1600" dirty="0" err="1" smtClean="0"/>
              <a:t>Lietzow</a:t>
            </a:r>
            <a:r>
              <a:rPr lang="de-DE" sz="1600" dirty="0" smtClean="0"/>
              <a:t>, direkt am Strand. Hier finden junge Gründende bei Project Bay u.a. einen </a:t>
            </a:r>
            <a:r>
              <a:rPr lang="de-DE" sz="1600" b="1" i="1" dirty="0" err="1"/>
              <a:t>Accelerator</a:t>
            </a:r>
            <a:r>
              <a:rPr lang="de-DE" sz="1600" b="1" dirty="0"/>
              <a:t> </a:t>
            </a:r>
            <a:r>
              <a:rPr lang="de-DE" sz="1600" dirty="0" smtClean="0"/>
              <a:t>für </a:t>
            </a:r>
            <a:r>
              <a:rPr lang="de-DE" sz="1600" b="1" dirty="0"/>
              <a:t>Startups</a:t>
            </a:r>
            <a:r>
              <a:rPr lang="de-DE" sz="1600" dirty="0"/>
              <a:t> </a:t>
            </a:r>
            <a:r>
              <a:rPr lang="de-DE" sz="1600" dirty="0" smtClean="0"/>
              <a:t>mit Fokus auf </a:t>
            </a:r>
            <a:r>
              <a:rPr lang="de-DE" sz="1600" b="1" dirty="0" smtClean="0"/>
              <a:t>Nachhaltigkeit</a:t>
            </a:r>
            <a:r>
              <a:rPr lang="de-DE" sz="1600" dirty="0" smtClean="0"/>
              <a:t>, </a:t>
            </a:r>
            <a:r>
              <a:rPr lang="de-DE" sz="1600" b="1" dirty="0" err="1" smtClean="0"/>
              <a:t>Traveltech</a:t>
            </a:r>
            <a:r>
              <a:rPr lang="de-DE" sz="1600" dirty="0" smtClean="0"/>
              <a:t>, </a:t>
            </a:r>
            <a:r>
              <a:rPr lang="de-DE" sz="1600" b="1" dirty="0" smtClean="0"/>
              <a:t>New </a:t>
            </a:r>
            <a:r>
              <a:rPr lang="de-DE" sz="1600" b="1" dirty="0"/>
              <a:t>Work</a:t>
            </a:r>
            <a:r>
              <a:rPr lang="de-DE" sz="1600" dirty="0"/>
              <a:t> und </a:t>
            </a:r>
            <a:r>
              <a:rPr lang="de-DE" sz="1600" b="1" dirty="0" smtClean="0"/>
              <a:t>Mobility</a:t>
            </a:r>
            <a:r>
              <a:rPr lang="de-DE" sz="1600" dirty="0" smtClean="0"/>
              <a:t>. Das Programm unterstützt die Startups mit </a:t>
            </a:r>
            <a:r>
              <a:rPr lang="en-US" sz="1600" dirty="0" smtClean="0"/>
              <a:t>Expertise, </a:t>
            </a:r>
            <a:r>
              <a:rPr lang="en-US" sz="1600" dirty="0" err="1" smtClean="0"/>
              <a:t>Netzwerken</a:t>
            </a:r>
            <a:r>
              <a:rPr lang="en-US" sz="1600" dirty="0" smtClean="0"/>
              <a:t> </a:t>
            </a:r>
            <a:r>
              <a:rPr lang="en-US" sz="1600" dirty="0"/>
              <a:t>und </a:t>
            </a:r>
            <a:r>
              <a:rPr lang="en-US" sz="1600" dirty="0" smtClean="0"/>
              <a:t>Feedback </a:t>
            </a:r>
            <a:r>
              <a:rPr lang="en-US" sz="1600" dirty="0" err="1" smtClean="0"/>
              <a:t>durch</a:t>
            </a:r>
            <a:r>
              <a:rPr lang="en-US" sz="1600" dirty="0" smtClean="0"/>
              <a:t> </a:t>
            </a:r>
            <a:r>
              <a:rPr lang="en-US" sz="1600" dirty="0" err="1" smtClean="0"/>
              <a:t>Mentor:innen</a:t>
            </a:r>
            <a:r>
              <a:rPr lang="en-US" sz="1600" dirty="0" smtClean="0"/>
              <a:t>. </a:t>
            </a:r>
            <a:r>
              <a:rPr lang="en-US" sz="1600" dirty="0" err="1" smtClean="0"/>
              <a:t>Zusätzlich</a:t>
            </a:r>
            <a:r>
              <a:rPr lang="en-US" sz="1600" dirty="0" smtClean="0"/>
              <a:t> </a:t>
            </a:r>
            <a:r>
              <a:rPr lang="en-US" sz="1600" dirty="0" err="1" smtClean="0"/>
              <a:t>bietet</a:t>
            </a:r>
            <a:r>
              <a:rPr lang="en-US" sz="1600" dirty="0" smtClean="0"/>
              <a:t> Project Bay </a:t>
            </a:r>
            <a:r>
              <a:rPr lang="en-US" sz="1600" dirty="0" err="1" smtClean="0"/>
              <a:t>einen</a:t>
            </a:r>
            <a:r>
              <a:rPr lang="en-US" sz="1600" dirty="0" smtClean="0"/>
              <a:t> </a:t>
            </a:r>
            <a:r>
              <a:rPr lang="de-DE" sz="1600" dirty="0" smtClean="0"/>
              <a:t>ausreichend großen </a:t>
            </a:r>
            <a:r>
              <a:rPr lang="de-DE" sz="1600" b="1" i="1" dirty="0" err="1" smtClean="0"/>
              <a:t>Makerspace</a:t>
            </a:r>
            <a:r>
              <a:rPr lang="de-DE" sz="1600" dirty="0" smtClean="0"/>
              <a:t>, um beispielsweise die Marktreife von Produktinnovationen voranzutreiben und das Fertigungs-Know-how der </a:t>
            </a:r>
            <a:r>
              <a:rPr lang="de-DE" sz="1600" dirty="0" err="1" smtClean="0"/>
              <a:t>Gründer:innen</a:t>
            </a:r>
            <a:r>
              <a:rPr lang="de-DE" sz="1600" dirty="0" smtClean="0"/>
              <a:t> zu erhöhen</a:t>
            </a:r>
            <a:r>
              <a:rPr lang="de-DE" sz="1600" dirty="0"/>
              <a:t>. </a:t>
            </a:r>
            <a:r>
              <a:rPr lang="de-DE" sz="1600" dirty="0" smtClean="0"/>
              <a:t>Der </a:t>
            </a:r>
            <a:r>
              <a:rPr lang="de-DE" sz="1600" i="1" dirty="0" err="1"/>
              <a:t>M</a:t>
            </a:r>
            <a:r>
              <a:rPr lang="de-DE" sz="1600" i="1" dirty="0" err="1" smtClean="0"/>
              <a:t>akerspace</a:t>
            </a:r>
            <a:r>
              <a:rPr lang="de-DE" sz="1600" dirty="0" smtClean="0"/>
              <a:t> verschafft </a:t>
            </a:r>
            <a:r>
              <a:rPr lang="de-DE" sz="1600" dirty="0"/>
              <a:t>die </a:t>
            </a:r>
            <a:r>
              <a:rPr lang="de-DE" sz="1600" dirty="0" smtClean="0"/>
              <a:t>Möglichkeit, </a:t>
            </a:r>
            <a:r>
              <a:rPr lang="de-DE" sz="1600" dirty="0"/>
              <a:t>mit den vorgehaltenen 3D-Druckern, Lasercuttern, </a:t>
            </a:r>
            <a:r>
              <a:rPr lang="de-DE" sz="1600" dirty="0" smtClean="0"/>
              <a:t>CNC-Fräsen sowie Holz- und Metallbearbeitungsmaschinen u.v.m. zu </a:t>
            </a:r>
            <a:r>
              <a:rPr lang="de-DE" sz="1600" dirty="0"/>
              <a:t>arbeiten und eigene Ideen zu </a:t>
            </a:r>
            <a:r>
              <a:rPr lang="de-DE" sz="1600" dirty="0" smtClean="0"/>
              <a:t>realisieren</a:t>
            </a:r>
            <a:r>
              <a:rPr lang="de-DE" sz="1600" dirty="0"/>
              <a:t>. </a:t>
            </a:r>
            <a:r>
              <a:rPr lang="de-DE" sz="1600" b="1" dirty="0"/>
              <a:t>Tagungen</a:t>
            </a:r>
            <a:r>
              <a:rPr lang="de-DE" sz="1600" dirty="0"/>
              <a:t>, </a:t>
            </a:r>
            <a:r>
              <a:rPr lang="de-DE" sz="1600" b="1" dirty="0"/>
              <a:t>Workshops</a:t>
            </a:r>
            <a:r>
              <a:rPr lang="de-DE" sz="1600" dirty="0"/>
              <a:t>, </a:t>
            </a:r>
            <a:r>
              <a:rPr lang="de-DE" sz="1600" b="1" dirty="0"/>
              <a:t>Seminare</a:t>
            </a:r>
            <a:r>
              <a:rPr lang="de-DE" sz="1600" dirty="0"/>
              <a:t> und </a:t>
            </a:r>
            <a:r>
              <a:rPr lang="de-DE" sz="1600" b="1" dirty="0" smtClean="0"/>
              <a:t>Community-Events</a:t>
            </a:r>
            <a:r>
              <a:rPr lang="de-DE" sz="1600" dirty="0" smtClean="0"/>
              <a:t> </a:t>
            </a:r>
            <a:r>
              <a:rPr lang="de-DE" sz="1600" dirty="0"/>
              <a:t>stehen </a:t>
            </a:r>
            <a:r>
              <a:rPr lang="de-DE" sz="1600" dirty="0" smtClean="0"/>
              <a:t>ebenfalls auf </a:t>
            </a:r>
            <a:r>
              <a:rPr lang="de-DE" sz="1600" dirty="0"/>
              <a:t>der </a:t>
            </a:r>
            <a:r>
              <a:rPr lang="de-DE" sz="1600" dirty="0" smtClean="0"/>
              <a:t>Tagesordnung. Ziel ist es, die </a:t>
            </a:r>
            <a:r>
              <a:rPr lang="de-DE" sz="1600" b="1" dirty="0" smtClean="0"/>
              <a:t>Region </a:t>
            </a:r>
            <a:r>
              <a:rPr lang="de-DE" sz="1600" b="1" dirty="0"/>
              <a:t>jenseits </a:t>
            </a:r>
            <a:r>
              <a:rPr lang="de-DE" sz="1600" b="1" dirty="0" smtClean="0"/>
              <a:t>des Tourismus </a:t>
            </a:r>
            <a:r>
              <a:rPr lang="de-DE" sz="1600" b="1" dirty="0"/>
              <a:t>wirtschaftlich</a:t>
            </a:r>
            <a:r>
              <a:rPr lang="de-DE" sz="1600" dirty="0"/>
              <a:t> </a:t>
            </a:r>
            <a:r>
              <a:rPr lang="de-DE" sz="1600" b="1" dirty="0"/>
              <a:t>attraktiver</a:t>
            </a:r>
            <a:r>
              <a:rPr lang="de-DE" sz="1600" dirty="0"/>
              <a:t> </a:t>
            </a:r>
            <a:r>
              <a:rPr lang="de-DE" sz="1600" dirty="0" smtClean="0"/>
              <a:t>zu machen, junge </a:t>
            </a:r>
            <a:r>
              <a:rPr lang="de-DE" sz="1600" dirty="0"/>
              <a:t>Menschen </a:t>
            </a:r>
            <a:r>
              <a:rPr lang="de-DE" sz="1600" dirty="0" smtClean="0"/>
              <a:t>zu halten und </a:t>
            </a:r>
            <a:r>
              <a:rPr lang="de-DE" sz="1600" b="1" dirty="0" smtClean="0"/>
              <a:t>Unternehmensgründungen</a:t>
            </a:r>
            <a:r>
              <a:rPr lang="de-DE" sz="1600" dirty="0" smtClean="0"/>
              <a:t> zu fördern. Vorpommern-Rügen könnte mit solchen Projekten zum </a:t>
            </a:r>
            <a:r>
              <a:rPr lang="de-DE" sz="1600" b="1" dirty="0"/>
              <a:t>Hotspot</a:t>
            </a:r>
            <a:r>
              <a:rPr lang="de-DE" sz="1600" dirty="0"/>
              <a:t> </a:t>
            </a:r>
            <a:r>
              <a:rPr lang="de-DE" sz="1600" b="1" dirty="0"/>
              <a:t>für</a:t>
            </a:r>
            <a:r>
              <a:rPr lang="de-DE" sz="1600" dirty="0"/>
              <a:t> </a:t>
            </a:r>
            <a:r>
              <a:rPr lang="de-DE" sz="1600" b="1" dirty="0"/>
              <a:t>innovative Ideen</a:t>
            </a:r>
            <a:r>
              <a:rPr lang="de-DE" sz="1600" dirty="0"/>
              <a:t> </a:t>
            </a:r>
            <a:r>
              <a:rPr lang="de-DE" sz="1600" b="1" dirty="0"/>
              <a:t>und</a:t>
            </a:r>
            <a:r>
              <a:rPr lang="de-DE" sz="1600" dirty="0"/>
              <a:t> </a:t>
            </a:r>
            <a:r>
              <a:rPr lang="de-DE" sz="1600" b="1" dirty="0"/>
              <a:t>New Work</a:t>
            </a:r>
            <a:r>
              <a:rPr lang="de-DE" sz="1600" dirty="0"/>
              <a:t> </a:t>
            </a:r>
            <a:r>
              <a:rPr lang="de-DE" sz="1600" dirty="0" smtClean="0"/>
              <a:t>werden. </a:t>
            </a:r>
            <a:endParaRPr lang="de-DE" sz="1600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74" y="3270485"/>
            <a:ext cx="1620000" cy="1620000"/>
          </a:xfrm>
          <a:prstGeom prst="rect">
            <a:avLst/>
          </a:prstGeom>
        </p:spPr>
      </p:pic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7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18" y="2075231"/>
            <a:ext cx="8962166" cy="4522906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3726" y="539477"/>
            <a:ext cx="9493200" cy="943200"/>
          </a:xfrm>
        </p:spPr>
        <p:txBody>
          <a:bodyPr/>
          <a:lstStyle/>
          <a:p>
            <a:pPr algn="ctr"/>
            <a:r>
              <a:rPr lang="de-DE" altLang="de-DE" dirty="0"/>
              <a:t>Projekte des Regionalbeirates zur </a:t>
            </a:r>
            <a:r>
              <a:rPr lang="de-DE" altLang="de-DE" dirty="0" smtClean="0"/>
              <a:t>Arbeitsmarkt- und Strukturentwicklung sowie zur Verbesserung der regionalen Wirtschaftsstruktur (GRW)</a:t>
            </a:r>
            <a:r>
              <a:rPr lang="de-DE" altLang="de-DE" kern="0" dirty="0"/>
              <a:t/>
            </a:r>
            <a:br>
              <a:rPr lang="de-DE" altLang="de-DE" kern="0" dirty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8" name="Wolkenförmige Legende 7"/>
          <p:cNvSpPr/>
          <p:nvPr/>
        </p:nvSpPr>
        <p:spPr>
          <a:xfrm flipH="1" flipV="1">
            <a:off x="2033538" y="2056900"/>
            <a:ext cx="4608512" cy="1302241"/>
          </a:xfrm>
          <a:prstGeom prst="cloudCallou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 smtClean="0"/>
          </a:p>
        </p:txBody>
      </p:sp>
      <p:sp>
        <p:nvSpPr>
          <p:cNvPr id="9" name="Textfeld 8"/>
          <p:cNvSpPr txBox="1"/>
          <p:nvPr/>
        </p:nvSpPr>
        <p:spPr>
          <a:xfrm>
            <a:off x="3257674" y="2394289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Was passiert eigentlich in Westmecklenburg?</a:t>
            </a:r>
          </a:p>
        </p:txBody>
      </p:sp>
    </p:spTree>
    <p:extLst>
      <p:ext uri="{BB962C8B-B14F-4D97-AF65-F5344CB8AC3E}">
        <p14:creationId xmlns:p14="http://schemas.microsoft.com/office/powerpoint/2010/main" val="279451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„Kompetenzzentrum Food Academy“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8"/>
            <a:ext cx="8928992" cy="879722"/>
          </a:xfrm>
        </p:spPr>
        <p:txBody>
          <a:bodyPr/>
          <a:lstStyle/>
          <a:p>
            <a:r>
              <a:rPr lang="de-DE" sz="1400" b="1" dirty="0" err="1" smtClean="0"/>
              <a:t>Träger:innen</a:t>
            </a:r>
            <a:r>
              <a:rPr lang="de-DE" sz="1400" b="1" dirty="0" smtClean="0"/>
              <a:t>:</a:t>
            </a:r>
            <a:r>
              <a:rPr lang="de-DE" sz="1400" dirty="0" smtClean="0"/>
              <a:t>  </a:t>
            </a:r>
            <a:r>
              <a:rPr lang="de-DE" sz="1400" dirty="0"/>
              <a:t>Wirtschaftsförderung </a:t>
            </a:r>
            <a:r>
              <a:rPr lang="de-DE" sz="1400" dirty="0" smtClean="0"/>
              <a:t>SWM, </a:t>
            </a:r>
            <a:r>
              <a:rPr lang="de-DE" sz="1400" dirty="0"/>
              <a:t>Institut für </a:t>
            </a:r>
            <a:r>
              <a:rPr lang="de-DE" sz="1400" dirty="0" smtClean="0"/>
              <a:t>Personalentwicklung </a:t>
            </a:r>
            <a:r>
              <a:rPr lang="de-DE" sz="1400" dirty="0" err="1" smtClean="0"/>
              <a:t>Steeger</a:t>
            </a:r>
            <a:r>
              <a:rPr lang="de-DE" sz="1400" dirty="0" smtClean="0"/>
              <a:t> </a:t>
            </a:r>
            <a:r>
              <a:rPr lang="de-DE" sz="1400" dirty="0"/>
              <a:t>&amp; </a:t>
            </a:r>
            <a:r>
              <a:rPr lang="de-DE" sz="1400" dirty="0" err="1" smtClean="0"/>
              <a:t>Gross</a:t>
            </a:r>
            <a:r>
              <a:rPr lang="de-DE" sz="1400" dirty="0" smtClean="0"/>
              <a:t> GmbH, Food Academy</a:t>
            </a:r>
            <a:endParaRPr lang="de-DE" sz="1400" dirty="0"/>
          </a:p>
          <a:p>
            <a:r>
              <a:rPr lang="de-DE" sz="1400" b="1" dirty="0" smtClean="0"/>
              <a:t>Ansprechpartnerin</a:t>
            </a:r>
            <a:r>
              <a:rPr lang="de-DE" sz="1400" dirty="0" smtClean="0"/>
              <a:t>: Judith Joachim</a:t>
            </a:r>
          </a:p>
          <a:p>
            <a:r>
              <a:rPr lang="de-DE" sz="1400" b="1" dirty="0" smtClean="0"/>
              <a:t>Förderzeitraum</a:t>
            </a:r>
            <a:r>
              <a:rPr lang="de-DE" sz="1400" dirty="0" smtClean="0"/>
              <a:t>: 2015 – 2018, Strukturentwicklungsmaßnahmen </a:t>
            </a:r>
            <a:r>
              <a:rPr lang="de-DE" sz="1400" dirty="0"/>
              <a:t>+ </a:t>
            </a:r>
            <a:r>
              <a:rPr lang="de-DE" sz="1400" dirty="0" smtClean="0"/>
              <a:t>2018 – 2021, Regionalbudgetprojekt</a:t>
            </a:r>
          </a:p>
          <a:p>
            <a:r>
              <a:rPr lang="de-DE" sz="1400" b="1" dirty="0" smtClean="0"/>
              <a:t>Förderhöhe</a:t>
            </a:r>
            <a:r>
              <a:rPr lang="de-DE" sz="1400" dirty="0"/>
              <a:t>: </a:t>
            </a:r>
            <a:r>
              <a:rPr lang="de-DE" sz="1400" dirty="0" smtClean="0"/>
              <a:t>118.750,00 € </a:t>
            </a:r>
            <a:r>
              <a:rPr lang="de-DE" sz="1400" dirty="0"/>
              <a:t>+ </a:t>
            </a:r>
            <a:r>
              <a:rPr lang="de-DE" sz="1400" dirty="0" smtClean="0"/>
              <a:t>210.000,00 €</a:t>
            </a:r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96431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 smtClean="0"/>
              <a:t>Insbesondere </a:t>
            </a:r>
            <a:r>
              <a:rPr lang="de-DE" sz="1600" dirty="0"/>
              <a:t>vor dem Hintergrund der Corona-Pandemie und des Krieges in der Ukraine rückte erstmals seit </a:t>
            </a:r>
            <a:r>
              <a:rPr lang="de-DE" sz="1600" dirty="0" smtClean="0"/>
              <a:t>langer Zeit </a:t>
            </a:r>
            <a:r>
              <a:rPr lang="de-DE" sz="1600" dirty="0"/>
              <a:t>die </a:t>
            </a:r>
            <a:r>
              <a:rPr lang="de-DE" sz="1600" dirty="0" smtClean="0"/>
              <a:t>Frage in den Fokus, </a:t>
            </a:r>
            <a:r>
              <a:rPr lang="de-DE" sz="1600" dirty="0"/>
              <a:t>wie unser Land auch unter </a:t>
            </a:r>
            <a:r>
              <a:rPr lang="de-DE" sz="1600" dirty="0" smtClean="0"/>
              <a:t>dem Stress </a:t>
            </a:r>
            <a:r>
              <a:rPr lang="de-DE" sz="1600" dirty="0"/>
              <a:t>einer globalen Krisensituation sicher versorgt werden </a:t>
            </a:r>
            <a:r>
              <a:rPr lang="de-DE" sz="1600" dirty="0" smtClean="0"/>
              <a:t>kann. Doch gerade </a:t>
            </a:r>
            <a:r>
              <a:rPr lang="de-DE" sz="1600" dirty="0"/>
              <a:t>jetzt </a:t>
            </a:r>
            <a:r>
              <a:rPr lang="de-DE" sz="1600" dirty="0" smtClean="0"/>
              <a:t>– angesichts der Herausforderungen </a:t>
            </a:r>
            <a:r>
              <a:rPr lang="de-DE" sz="1600" dirty="0"/>
              <a:t>einer </a:t>
            </a:r>
            <a:r>
              <a:rPr lang="de-DE" sz="1600" b="1" dirty="0"/>
              <a:t>nachhaltigen</a:t>
            </a:r>
            <a:r>
              <a:rPr lang="de-DE" sz="1600" dirty="0"/>
              <a:t> </a:t>
            </a:r>
            <a:r>
              <a:rPr lang="de-DE" sz="1600" b="1" dirty="0"/>
              <a:t>Versorgungssicherheit</a:t>
            </a:r>
            <a:r>
              <a:rPr lang="de-DE" sz="1600" dirty="0"/>
              <a:t> </a:t>
            </a:r>
            <a:r>
              <a:rPr lang="de-DE" sz="1600" dirty="0" smtClean="0"/>
              <a:t>– stehen die Unternehmen vor der Herausforderung der </a:t>
            </a:r>
            <a:r>
              <a:rPr lang="de-DE" sz="1600" dirty="0"/>
              <a:t>Besetzung von offenen </a:t>
            </a:r>
            <a:r>
              <a:rPr lang="de-DE" sz="1600" dirty="0" smtClean="0"/>
              <a:t>Stellen. </a:t>
            </a:r>
            <a:r>
              <a:rPr lang="de-DE" sz="1600" dirty="0"/>
              <a:t>Der Verein </a:t>
            </a:r>
            <a:r>
              <a:rPr lang="de-DE" sz="1600" dirty="0" smtClean="0"/>
              <a:t>Food Academy e.V., der 2014 </a:t>
            </a:r>
            <a:r>
              <a:rPr lang="de-DE" sz="1600" dirty="0"/>
              <a:t>in Südwestmecklenburg gegründet und seither mit </a:t>
            </a:r>
            <a:r>
              <a:rPr lang="de-DE" sz="1600" dirty="0" smtClean="0"/>
              <a:t>zwei unterschiedlichen </a:t>
            </a:r>
            <a:r>
              <a:rPr lang="de-DE" sz="1600" dirty="0"/>
              <a:t>Strukturentwicklungsmaßnahmen vom Europäischen Sozialfonds und auch durch das Regionalbudget </a:t>
            </a:r>
            <a:r>
              <a:rPr lang="de-DE" sz="1600" dirty="0" smtClean="0"/>
              <a:t>gefördert wurde, versucht das zu ändern. In Mecklenburg-Vorpommern, wo die Ernährungswirtschaft einer der </a:t>
            </a:r>
            <a:r>
              <a:rPr lang="de-DE" sz="1600" b="1" dirty="0" smtClean="0"/>
              <a:t>wichtigsten</a:t>
            </a:r>
            <a:r>
              <a:rPr lang="de-DE" sz="1600" dirty="0" smtClean="0"/>
              <a:t> </a:t>
            </a:r>
            <a:r>
              <a:rPr lang="de-DE" sz="1600" b="1" dirty="0"/>
              <a:t>Industriezweige</a:t>
            </a:r>
            <a:r>
              <a:rPr lang="de-DE" sz="1600" dirty="0"/>
              <a:t> </a:t>
            </a:r>
            <a:r>
              <a:rPr lang="de-DE" sz="1600" dirty="0" smtClean="0"/>
              <a:t>ist und für </a:t>
            </a:r>
            <a:r>
              <a:rPr lang="de-DE" sz="1600" dirty="0"/>
              <a:t>die wirtschaftliche Entwicklung des Landes eine bedeutende </a:t>
            </a:r>
            <a:r>
              <a:rPr lang="de-DE" sz="1600" dirty="0" smtClean="0"/>
              <a:t>Rolle spielt, sind gut </a:t>
            </a:r>
            <a:r>
              <a:rPr lang="de-DE" sz="1600" b="1" dirty="0"/>
              <a:t>ausgebildete</a:t>
            </a:r>
            <a:r>
              <a:rPr lang="de-DE" sz="1600" dirty="0"/>
              <a:t> und </a:t>
            </a:r>
            <a:r>
              <a:rPr lang="de-DE" sz="1600" b="1" dirty="0"/>
              <a:t>motivierte</a:t>
            </a:r>
            <a:r>
              <a:rPr lang="de-DE" sz="1600" dirty="0"/>
              <a:t> </a:t>
            </a:r>
            <a:r>
              <a:rPr lang="de-DE" sz="1600" b="1" dirty="0"/>
              <a:t>Fachkräfte</a:t>
            </a:r>
            <a:r>
              <a:rPr lang="de-DE" sz="1600" dirty="0"/>
              <a:t> </a:t>
            </a:r>
            <a:r>
              <a:rPr lang="de-DE" sz="1600" dirty="0" smtClean="0"/>
              <a:t>für diese Branche unentbehrlich. Die Food Academy möchte diese Fachkräfte </a:t>
            </a:r>
            <a:r>
              <a:rPr lang="de-DE" sz="1600" b="1" dirty="0" smtClean="0"/>
              <a:t>finden</a:t>
            </a:r>
            <a:r>
              <a:rPr lang="de-DE" sz="1600" dirty="0" smtClean="0"/>
              <a:t> und </a:t>
            </a:r>
            <a:r>
              <a:rPr lang="de-DE" sz="1600" b="1" dirty="0" smtClean="0"/>
              <a:t>binden</a:t>
            </a:r>
            <a:r>
              <a:rPr lang="de-DE" sz="1600" dirty="0" smtClean="0"/>
              <a:t> – auch die, die </a:t>
            </a:r>
            <a:r>
              <a:rPr lang="de-DE" sz="1600" dirty="0"/>
              <a:t>bislang nicht unbedingt „auf dem Radar“ </a:t>
            </a:r>
            <a:r>
              <a:rPr lang="de-DE" sz="1600" dirty="0" smtClean="0"/>
              <a:t>standen: </a:t>
            </a:r>
            <a:r>
              <a:rPr lang="de-DE" sz="1600" dirty="0"/>
              <a:t>Ältere, Frauen, zugewanderte Fachkräfte und </a:t>
            </a:r>
            <a:r>
              <a:rPr lang="de-DE" sz="1600" dirty="0" smtClean="0"/>
              <a:t>Flüchtlinge. Der Verein unterstützt und bündelt Kapazitäten </a:t>
            </a:r>
            <a:r>
              <a:rPr lang="de-DE" sz="1600" dirty="0"/>
              <a:t>und Bedarfe, sorgt für einen </a:t>
            </a:r>
            <a:r>
              <a:rPr lang="de-DE" sz="1600" b="1" dirty="0"/>
              <a:t>Erfahrungsaustausch</a:t>
            </a:r>
            <a:r>
              <a:rPr lang="de-DE" sz="1600" dirty="0"/>
              <a:t> </a:t>
            </a:r>
            <a:r>
              <a:rPr lang="de-DE" sz="1600" b="1" dirty="0"/>
              <a:t>der Unternehmen</a:t>
            </a:r>
            <a:r>
              <a:rPr lang="de-DE" sz="1600" dirty="0"/>
              <a:t>, erarbeitet </a:t>
            </a:r>
            <a:r>
              <a:rPr lang="de-DE" sz="1600" b="1" dirty="0"/>
              <a:t>Lösungsstrategien</a:t>
            </a:r>
            <a:r>
              <a:rPr lang="de-DE" sz="1600" dirty="0"/>
              <a:t> und realisiert konkrete Schritte, um die Branche als </a:t>
            </a:r>
            <a:r>
              <a:rPr lang="de-DE" sz="1600" dirty="0" err="1" smtClean="0"/>
              <a:t>Arbeitgeber:in</a:t>
            </a:r>
            <a:r>
              <a:rPr lang="de-DE" sz="1600" dirty="0" smtClean="0"/>
              <a:t> </a:t>
            </a:r>
            <a:r>
              <a:rPr lang="de-DE" sz="1600" dirty="0"/>
              <a:t>attraktiv zu gestalten. </a:t>
            </a:r>
            <a:r>
              <a:rPr lang="de-DE" sz="1600" dirty="0" smtClean="0"/>
              <a:t>Aktuell </a:t>
            </a:r>
            <a:r>
              <a:rPr lang="de-DE" sz="1600" dirty="0"/>
              <a:t>engagieren sich 21 Unternehmen mit über 3.500 Mitarbeitenden im Verein</a:t>
            </a:r>
            <a:r>
              <a:rPr lang="de-DE" sz="1600" dirty="0" smtClean="0"/>
              <a:t>. </a:t>
            </a:r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888" y="5364013"/>
            <a:ext cx="4212000" cy="1404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714" y="5675187"/>
            <a:ext cx="1393407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76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„FASIKUN – Fachkräftesicherung </a:t>
            </a:r>
            <a:r>
              <a:rPr lang="de-DE" dirty="0"/>
              <a:t>im </a:t>
            </a:r>
            <a:r>
              <a:rPr lang="de-DE" dirty="0" smtClean="0"/>
              <a:t>Kunststoffnetzwerk“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 smtClean="0"/>
              <a:t>Träger</a:t>
            </a:r>
            <a:r>
              <a:rPr lang="de-DE" sz="1400" dirty="0"/>
              <a:t>: </a:t>
            </a:r>
            <a:r>
              <a:rPr lang="de-DE" sz="1400" dirty="0" smtClean="0"/>
              <a:t>saz </a:t>
            </a:r>
            <a:r>
              <a:rPr lang="de-DE" sz="1400" dirty="0"/>
              <a:t>– Schweriner Aus- </a:t>
            </a:r>
            <a:r>
              <a:rPr lang="de-DE" sz="1400" dirty="0" smtClean="0"/>
              <a:t>und </a:t>
            </a:r>
            <a:r>
              <a:rPr lang="de-DE" sz="1400" dirty="0"/>
              <a:t>Weiterbildungszentrum e.V.</a:t>
            </a:r>
          </a:p>
          <a:p>
            <a:r>
              <a:rPr lang="de-DE" sz="1400" b="1" dirty="0" smtClean="0"/>
              <a:t>Ansprechpartner</a:t>
            </a:r>
            <a:r>
              <a:rPr lang="de-DE" sz="1400" dirty="0" smtClean="0"/>
              <a:t>: </a:t>
            </a:r>
            <a:r>
              <a:rPr lang="de-DE" sz="1400" dirty="0"/>
              <a:t>Björn </a:t>
            </a:r>
            <a:r>
              <a:rPr lang="de-DE" sz="1400" dirty="0" err="1"/>
              <a:t>Radzko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</a:t>
            </a:r>
            <a:r>
              <a:rPr lang="de-DE" sz="1400" dirty="0" smtClean="0"/>
              <a:t>2019 – 2022, Strukturentwicklungsmaßnahme</a:t>
            </a:r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60.937,50 </a:t>
            </a:r>
            <a:r>
              <a:rPr lang="de-DE" sz="1400" dirty="0"/>
              <a:t>€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66907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Die </a:t>
            </a:r>
            <a:r>
              <a:rPr lang="de-DE" sz="1600" dirty="0" smtClean="0"/>
              <a:t>klein- und mittelständischen Unternehmen </a:t>
            </a:r>
            <a:r>
              <a:rPr lang="de-DE" sz="1600" dirty="0"/>
              <a:t>in der Kunststoffbranche in </a:t>
            </a:r>
            <a:r>
              <a:rPr lang="de-DE" sz="1600" dirty="0" smtClean="0"/>
              <a:t>Mecklenburg-Vorpommern </a:t>
            </a:r>
            <a:r>
              <a:rPr lang="de-DE" sz="1600" dirty="0"/>
              <a:t>suchen weiterhin händeringend nach </a:t>
            </a:r>
            <a:r>
              <a:rPr lang="de-DE" sz="1600" dirty="0" smtClean="0"/>
              <a:t>Mitarbeitenden. </a:t>
            </a:r>
            <a:r>
              <a:rPr lang="de-DE" sz="1600" dirty="0"/>
              <a:t>Aufgrund des demografischen Wandels bleibt die </a:t>
            </a:r>
            <a:r>
              <a:rPr lang="de-DE" sz="1600" b="1" dirty="0"/>
              <a:t>Suche nach Fachkräften</a:t>
            </a:r>
            <a:r>
              <a:rPr lang="de-DE" sz="1600" dirty="0"/>
              <a:t> </a:t>
            </a:r>
            <a:r>
              <a:rPr lang="de-DE" sz="1600" dirty="0" smtClean="0"/>
              <a:t>allerdings schwierig</a:t>
            </a:r>
            <a:r>
              <a:rPr lang="de-DE" sz="1600" dirty="0"/>
              <a:t>. </a:t>
            </a:r>
            <a:r>
              <a:rPr lang="de-DE" sz="1600" dirty="0" smtClean="0"/>
              <a:t>Zugleich sinken bei </a:t>
            </a:r>
            <a:r>
              <a:rPr lang="de-DE" sz="1600" dirty="0"/>
              <a:t>den </a:t>
            </a:r>
            <a:r>
              <a:rPr lang="de-DE" sz="1600" dirty="0" err="1" smtClean="0"/>
              <a:t>Studienanfänger:innen</a:t>
            </a:r>
            <a:r>
              <a:rPr lang="de-DE" sz="1600" dirty="0" smtClean="0"/>
              <a:t> </a:t>
            </a:r>
            <a:r>
              <a:rPr lang="de-DE" sz="1600" dirty="0"/>
              <a:t>für Kunststofftechnik und Kunststoffverarbeitung </a:t>
            </a:r>
            <a:r>
              <a:rPr lang="de-DE" sz="1600" dirty="0" smtClean="0"/>
              <a:t>die Zahlen; u.a. werden </a:t>
            </a:r>
            <a:r>
              <a:rPr lang="de-DE" sz="1600" dirty="0" err="1" smtClean="0"/>
              <a:t>Verfahrensmechaniker:innen</a:t>
            </a:r>
            <a:r>
              <a:rPr lang="de-DE" sz="1600" dirty="0" smtClean="0"/>
              <a:t> händeringend </a:t>
            </a:r>
            <a:r>
              <a:rPr lang="de-DE" sz="1600" dirty="0"/>
              <a:t>gesucht</a:t>
            </a:r>
            <a:r>
              <a:rPr lang="de-DE" sz="1600" dirty="0" smtClean="0"/>
              <a:t>. </a:t>
            </a:r>
            <a:r>
              <a:rPr lang="de-DE" sz="1600" dirty="0"/>
              <a:t>Hinzu kommt, dass </a:t>
            </a:r>
            <a:r>
              <a:rPr lang="de-DE" sz="1600" dirty="0" smtClean="0"/>
              <a:t>Produkte </a:t>
            </a:r>
            <a:r>
              <a:rPr lang="de-DE" sz="1600" dirty="0"/>
              <a:t>aus „Plastik“ aller Art </a:t>
            </a:r>
            <a:r>
              <a:rPr lang="de-DE" sz="1600" dirty="0" smtClean="0"/>
              <a:t>unter </a:t>
            </a:r>
            <a:r>
              <a:rPr lang="de-DE" sz="1600" dirty="0"/>
              <a:t>heftiger Kritik </a:t>
            </a:r>
            <a:r>
              <a:rPr lang="de-DE" sz="1600" dirty="0" smtClean="0"/>
              <a:t>stehen, denn Kunststoff schafft viele </a:t>
            </a:r>
            <a:r>
              <a:rPr lang="de-DE" sz="1600" dirty="0"/>
              <a:t>ökologische </a:t>
            </a:r>
            <a:r>
              <a:rPr lang="de-DE" sz="1600" dirty="0" smtClean="0"/>
              <a:t>Probleme. Andererseits sind Anwendungen</a:t>
            </a:r>
            <a:r>
              <a:rPr lang="de-DE" sz="1600" dirty="0"/>
              <a:t>, wie </a:t>
            </a:r>
            <a:r>
              <a:rPr lang="de-DE" sz="1600" dirty="0" smtClean="0"/>
              <a:t>beispielsweise Windkraftanlagen*, ohne </a:t>
            </a:r>
            <a:r>
              <a:rPr lang="de-DE" sz="1600" dirty="0"/>
              <a:t>Kunststoffe kaum </a:t>
            </a:r>
            <a:r>
              <a:rPr lang="de-DE" sz="1600" dirty="0" smtClean="0"/>
              <a:t>denkbar. Mit </a:t>
            </a:r>
            <a:r>
              <a:rPr lang="de-DE" sz="1600" dirty="0"/>
              <a:t>dem ESF-geförderten Projekt </a:t>
            </a:r>
            <a:r>
              <a:rPr lang="de-DE" sz="1600" i="1" dirty="0" smtClean="0"/>
              <a:t>FASIKUN </a:t>
            </a:r>
            <a:r>
              <a:rPr lang="de-DE" sz="1600" dirty="0" smtClean="0"/>
              <a:t>hat es sich der Verein zur </a:t>
            </a:r>
            <a:r>
              <a:rPr lang="de-DE" sz="1600" dirty="0"/>
              <a:t>Aufgabe gemacht, durch Hervorheben der </a:t>
            </a:r>
            <a:r>
              <a:rPr lang="de-DE" sz="1600" b="1" dirty="0"/>
              <a:t>guten</a:t>
            </a:r>
            <a:r>
              <a:rPr lang="de-DE" sz="1600" dirty="0"/>
              <a:t> </a:t>
            </a:r>
            <a:r>
              <a:rPr lang="de-DE" sz="1600" b="1" dirty="0"/>
              <a:t>Arbeitsbedingungen</a:t>
            </a:r>
            <a:r>
              <a:rPr lang="de-DE" sz="1600" dirty="0"/>
              <a:t> und des </a:t>
            </a:r>
            <a:r>
              <a:rPr lang="de-DE" sz="1600" b="1" dirty="0"/>
              <a:t>hohen</a:t>
            </a:r>
            <a:r>
              <a:rPr lang="de-DE" sz="1600" dirty="0"/>
              <a:t> </a:t>
            </a:r>
            <a:r>
              <a:rPr lang="de-DE" sz="1600" b="1" dirty="0"/>
              <a:t>Technisierungsgrades</a:t>
            </a:r>
            <a:r>
              <a:rPr lang="de-DE" sz="1600" dirty="0"/>
              <a:t> in der Kunststoffbranche in Westmecklenburg, </a:t>
            </a:r>
            <a:r>
              <a:rPr lang="de-DE" sz="1600" dirty="0" smtClean="0"/>
              <a:t>wieder mehr Fachkräfte </a:t>
            </a:r>
            <a:r>
              <a:rPr lang="de-DE" sz="1600" dirty="0"/>
              <a:t>zu </a:t>
            </a:r>
            <a:r>
              <a:rPr lang="de-DE" sz="1600" dirty="0" smtClean="0"/>
              <a:t>gewinnen. Gemeinsam mit </a:t>
            </a:r>
            <a:r>
              <a:rPr lang="de-DE" sz="1600" dirty="0" err="1" smtClean="0"/>
              <a:t>Netzwerkpartner:innen</a:t>
            </a:r>
            <a:r>
              <a:rPr lang="de-DE" sz="1600" dirty="0" smtClean="0"/>
              <a:t> </a:t>
            </a:r>
            <a:r>
              <a:rPr lang="de-DE" sz="1600" dirty="0"/>
              <a:t>werden </a:t>
            </a:r>
            <a:r>
              <a:rPr lang="de-DE" sz="1600" dirty="0" smtClean="0"/>
              <a:t>Ideen </a:t>
            </a:r>
            <a:r>
              <a:rPr lang="de-DE" sz="1600" dirty="0"/>
              <a:t>entwickelt, wie mehr Menschen für den Wertstoff Kunststoff </a:t>
            </a:r>
            <a:r>
              <a:rPr lang="de-DE" sz="1600" dirty="0" smtClean="0"/>
              <a:t>und </a:t>
            </a:r>
            <a:r>
              <a:rPr lang="de-DE" sz="1600" dirty="0"/>
              <a:t>die Berufe in diesem Bereich begeistert werden </a:t>
            </a:r>
            <a:r>
              <a:rPr lang="de-DE" sz="1600" dirty="0" smtClean="0"/>
              <a:t>können. Durch die Teilnahme an z.B. Jobmessen konnte der Verein </a:t>
            </a:r>
            <a:r>
              <a:rPr lang="de-DE" sz="1600" b="1" dirty="0" smtClean="0"/>
              <a:t>Azubis</a:t>
            </a:r>
            <a:r>
              <a:rPr lang="de-DE" sz="1600" dirty="0" smtClean="0"/>
              <a:t>, </a:t>
            </a:r>
            <a:r>
              <a:rPr lang="de-DE" sz="1600" b="1" dirty="0" err="1" smtClean="0"/>
              <a:t>Quereinsteiger:innen</a:t>
            </a:r>
            <a:r>
              <a:rPr lang="de-DE" sz="1600" dirty="0" smtClean="0"/>
              <a:t>, </a:t>
            </a:r>
            <a:r>
              <a:rPr lang="de-DE" sz="1600" b="1" dirty="0" err="1" smtClean="0"/>
              <a:t>Studienabbrecher:innen</a:t>
            </a:r>
            <a:r>
              <a:rPr lang="de-DE" sz="1600" dirty="0" smtClean="0"/>
              <a:t> und </a:t>
            </a:r>
            <a:r>
              <a:rPr lang="de-DE" sz="1600" b="1" dirty="0" smtClean="0"/>
              <a:t>Arbeitslose</a:t>
            </a:r>
            <a:r>
              <a:rPr lang="de-DE" sz="1600" dirty="0" smtClean="0"/>
              <a:t> ansprechen. Er bietet der Branche ein passgenaues </a:t>
            </a:r>
            <a:r>
              <a:rPr lang="de-DE" sz="1600" b="1" dirty="0" smtClean="0"/>
              <a:t>Personalmarketing</a:t>
            </a:r>
            <a:r>
              <a:rPr lang="de-DE" sz="1600" dirty="0" smtClean="0"/>
              <a:t>, Qualifikationskurse sowie Umschulungs- und Fortbildungsmaßnahmen. </a:t>
            </a:r>
            <a:endParaRPr lang="de-DE" sz="1600" dirty="0"/>
          </a:p>
          <a:p>
            <a:pPr algn="just"/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657" y="1848391"/>
            <a:ext cx="1841310" cy="138816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133" y="2839833"/>
            <a:ext cx="2865020" cy="1910013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7398677" y="5141048"/>
            <a:ext cx="294117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100" dirty="0" smtClean="0"/>
              <a:t>*Tausende </a:t>
            </a:r>
            <a:r>
              <a:rPr lang="de-DE" sz="1100" dirty="0"/>
              <a:t>Windräder kommen an ihr Laufzeitende. Damit wächst das </a:t>
            </a:r>
            <a:r>
              <a:rPr lang="de-DE" sz="1100" dirty="0" smtClean="0"/>
              <a:t>Müllproblem. An recyclingfähigen Lösungen arbeitet beispielsweise die Kunststoffbranche mit Hochdruck.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7398677" y="4727283"/>
            <a:ext cx="24423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© Picture-Alliance </a:t>
            </a:r>
            <a:r>
              <a:rPr lang="de-DE" sz="900" dirty="0"/>
              <a:t>/dpa/Christian </a:t>
            </a:r>
            <a:r>
              <a:rPr lang="de-DE" sz="900" dirty="0" err="1"/>
              <a:t>Charisius</a:t>
            </a:r>
            <a:r>
              <a:rPr lang="de-DE" sz="900" dirty="0"/>
              <a:t> </a:t>
            </a:r>
            <a:endParaRPr lang="de-DE" sz="900" dirty="0" smtClean="0"/>
          </a:p>
        </p:txBody>
      </p:sp>
    </p:spTree>
    <p:extLst>
      <p:ext uri="{BB962C8B-B14F-4D97-AF65-F5344CB8AC3E}">
        <p14:creationId xmlns:p14="http://schemas.microsoft.com/office/powerpoint/2010/main" val="153901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„Das Beste am Handwerk“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 smtClean="0"/>
              <a:t>Träger</a:t>
            </a:r>
            <a:r>
              <a:rPr lang="de-DE" sz="1400" dirty="0" smtClean="0"/>
              <a:t>: Kreishandwerkerschaften in Mecklenburg-Vorpommern</a:t>
            </a:r>
            <a:endParaRPr lang="de-DE" sz="1400" dirty="0"/>
          </a:p>
          <a:p>
            <a:r>
              <a:rPr lang="de-DE" sz="1400" b="1" dirty="0" smtClean="0"/>
              <a:t>Ansprechpartner</a:t>
            </a:r>
            <a:r>
              <a:rPr lang="de-DE" sz="1400" dirty="0" smtClean="0"/>
              <a:t>: Tobias Böse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 smtClean="0"/>
              <a:t>: 2019 – 2022, Strukturentwicklungsmaßnahmen </a:t>
            </a:r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323.006,60 €</a:t>
            </a:r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49" y="2139280"/>
            <a:ext cx="791490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Wer selbst ausbildet, bekommt die besten Fachkräfte. Diesem Leitmotiv folgend ist das </a:t>
            </a:r>
            <a:r>
              <a:rPr lang="de-DE" sz="1600" dirty="0" smtClean="0"/>
              <a:t>Handwerk </a:t>
            </a:r>
            <a:r>
              <a:rPr lang="de-DE" sz="1600" dirty="0"/>
              <a:t>in Mecklenburg-Vorpommern einer der bedeutendsten </a:t>
            </a:r>
            <a:r>
              <a:rPr lang="de-DE" sz="1600" dirty="0" smtClean="0"/>
              <a:t>Ausbilder. </a:t>
            </a:r>
            <a:r>
              <a:rPr lang="de-DE" sz="1600" dirty="0" err="1"/>
              <a:t>J</a:t>
            </a:r>
            <a:r>
              <a:rPr lang="de-DE" sz="1600" dirty="0" err="1" smtClean="0"/>
              <a:t>ede:r</a:t>
            </a:r>
            <a:r>
              <a:rPr lang="de-DE" sz="1600" dirty="0" smtClean="0"/>
              <a:t> </a:t>
            </a:r>
            <a:r>
              <a:rPr lang="de-DE" sz="1600" dirty="0"/>
              <a:t>vierte Auszubildende im Land erlernt einen </a:t>
            </a:r>
            <a:r>
              <a:rPr lang="de-DE" sz="1600" dirty="0" smtClean="0"/>
              <a:t>Handwerksberuf. </a:t>
            </a:r>
            <a:r>
              <a:rPr lang="de-DE" sz="1600" dirty="0" err="1" smtClean="0"/>
              <a:t>Jede:r</a:t>
            </a:r>
            <a:r>
              <a:rPr lang="de-DE" sz="1600" dirty="0" smtClean="0"/>
              <a:t> neunte </a:t>
            </a:r>
            <a:r>
              <a:rPr lang="de-DE" sz="1600" dirty="0"/>
              <a:t>Beschäftigte in den Handwerksbetrieben des Landes ist </a:t>
            </a:r>
            <a:r>
              <a:rPr lang="de-DE" sz="1600" dirty="0" smtClean="0"/>
              <a:t>eine Nachwuchskraft. Die </a:t>
            </a:r>
            <a:r>
              <a:rPr lang="de-DE" sz="1600" dirty="0"/>
              <a:t>bundesweit umfassende </a:t>
            </a:r>
            <a:r>
              <a:rPr lang="de-DE" sz="1600" b="1" dirty="0" smtClean="0"/>
              <a:t>Print- </a:t>
            </a:r>
            <a:r>
              <a:rPr lang="de-DE" sz="1600" b="1" dirty="0"/>
              <a:t>und </a:t>
            </a:r>
            <a:r>
              <a:rPr lang="de-DE" sz="1600" b="1" dirty="0" err="1" smtClean="0"/>
              <a:t>Social</a:t>
            </a:r>
            <a:r>
              <a:rPr lang="de-DE" sz="1600" b="1" dirty="0" smtClean="0"/>
              <a:t>-Media-Kampagne</a:t>
            </a:r>
            <a:r>
              <a:rPr lang="de-DE" sz="1600" dirty="0" smtClean="0"/>
              <a:t> </a:t>
            </a:r>
            <a:r>
              <a:rPr lang="de-DE" sz="1600" dirty="0"/>
              <a:t>der </a:t>
            </a:r>
            <a:r>
              <a:rPr lang="de-DE" sz="1600" b="1" dirty="0"/>
              <a:t>Kreishandwerkerschaften</a:t>
            </a:r>
            <a:r>
              <a:rPr lang="de-DE" sz="1600" dirty="0"/>
              <a:t> in </a:t>
            </a:r>
            <a:r>
              <a:rPr lang="de-DE" sz="1600" dirty="0" smtClean="0"/>
              <a:t>Mecklenburg-Vorpommern berät Klein- </a:t>
            </a:r>
            <a:r>
              <a:rPr lang="de-DE" sz="1600" dirty="0"/>
              <a:t>und Kleinstunternehmen in Fragen der </a:t>
            </a:r>
            <a:r>
              <a:rPr lang="de-DE" sz="1600" b="1" dirty="0"/>
              <a:t>Nachwuchswerbung</a:t>
            </a:r>
            <a:r>
              <a:rPr lang="de-DE" sz="1600" dirty="0"/>
              <a:t> </a:t>
            </a:r>
            <a:r>
              <a:rPr lang="de-DE" sz="1600" b="1" dirty="0"/>
              <a:t>zur</a:t>
            </a:r>
            <a:r>
              <a:rPr lang="de-DE" sz="1600" dirty="0"/>
              <a:t> </a:t>
            </a:r>
            <a:r>
              <a:rPr lang="de-DE" sz="1600" b="1" dirty="0"/>
              <a:t>dualen Berufsausbildung</a:t>
            </a:r>
            <a:r>
              <a:rPr lang="de-DE" sz="1600" dirty="0"/>
              <a:t> mit </a:t>
            </a:r>
            <a:r>
              <a:rPr lang="de-DE" sz="1600" dirty="0" smtClean="0"/>
              <a:t>neuen, </a:t>
            </a:r>
            <a:r>
              <a:rPr lang="de-DE" sz="1600" b="1" dirty="0" smtClean="0"/>
              <a:t>digitalen</a:t>
            </a:r>
            <a:r>
              <a:rPr lang="de-DE" sz="1600" dirty="0" smtClean="0"/>
              <a:t> </a:t>
            </a:r>
            <a:r>
              <a:rPr lang="de-DE" sz="1600" dirty="0"/>
              <a:t>Instrumenten des </a:t>
            </a:r>
            <a:r>
              <a:rPr lang="de-DE" sz="1600" b="1" dirty="0"/>
              <a:t>modernen</a:t>
            </a:r>
            <a:r>
              <a:rPr lang="de-DE" sz="1600" dirty="0"/>
              <a:t> </a:t>
            </a:r>
            <a:r>
              <a:rPr lang="de-DE" sz="1600" b="1" dirty="0" err="1" smtClean="0"/>
              <a:t>Ausbildungsrecruitings</a:t>
            </a:r>
            <a:r>
              <a:rPr lang="de-DE" sz="1600" dirty="0" smtClean="0"/>
              <a:t>. </a:t>
            </a:r>
            <a:r>
              <a:rPr lang="de-DE" sz="1600" dirty="0"/>
              <a:t>Es geht darum, zeitgemäß, authentisch, ehrlich und unverwechselbar zu zeigen, was am Handwerk so einzigartig und besonders ist. Dafür werden </a:t>
            </a:r>
            <a:r>
              <a:rPr lang="de-DE" sz="1600" dirty="0" smtClean="0"/>
              <a:t>u.a. Werbeplakate </a:t>
            </a:r>
            <a:r>
              <a:rPr lang="de-DE" sz="1600" dirty="0"/>
              <a:t>mit F</a:t>
            </a:r>
            <a:r>
              <a:rPr lang="de-DE" sz="1600" dirty="0" smtClean="0"/>
              <a:t>otografien </a:t>
            </a:r>
            <a:r>
              <a:rPr lang="de-DE" sz="1600" dirty="0"/>
              <a:t>erstellt und mit einem QR-Code versehen. </a:t>
            </a:r>
            <a:r>
              <a:rPr lang="de-DE" sz="1600" dirty="0" smtClean="0"/>
              <a:t>Hinter diesen QR-Codes sind Clips hinterlegt, in denen </a:t>
            </a:r>
            <a:r>
              <a:rPr lang="de-DE" sz="1600" dirty="0"/>
              <a:t>j</a:t>
            </a:r>
            <a:r>
              <a:rPr lang="de-DE" sz="1600" dirty="0" smtClean="0"/>
              <a:t>ugendliche Azubis</a:t>
            </a:r>
            <a:r>
              <a:rPr lang="de-DE" sz="1600" dirty="0"/>
              <a:t> </a:t>
            </a:r>
            <a:r>
              <a:rPr lang="de-DE" sz="1600" dirty="0" smtClean="0"/>
              <a:t>ihre Beweggründe für ihre Entscheidung eine Ausbildung im Handwerk zu machen und ihre individuellen Erfahrungen in den Unternehmen teilen. Die </a:t>
            </a:r>
            <a:r>
              <a:rPr lang="de-DE" sz="1600" dirty="0"/>
              <a:t>Zielgruppe </a:t>
            </a:r>
            <a:r>
              <a:rPr lang="de-DE" sz="1600" dirty="0" smtClean="0"/>
              <a:t>wird so </a:t>
            </a:r>
            <a:r>
              <a:rPr lang="de-DE" sz="1600" dirty="0"/>
              <a:t>– im wahrsten Sinne des Wortes – von den Plakaten </a:t>
            </a:r>
            <a:r>
              <a:rPr lang="de-DE" sz="1600" dirty="0" smtClean="0"/>
              <a:t>angesprochen. </a:t>
            </a:r>
            <a:r>
              <a:rPr lang="de-DE" sz="1600" dirty="0"/>
              <a:t>Die </a:t>
            </a:r>
            <a:r>
              <a:rPr lang="de-DE" sz="1600" dirty="0" smtClean="0"/>
              <a:t>Informationen hinter den </a:t>
            </a:r>
            <a:r>
              <a:rPr lang="de-DE" sz="1600" dirty="0"/>
              <a:t>Clips </a:t>
            </a:r>
            <a:r>
              <a:rPr lang="de-DE" sz="1600" dirty="0" smtClean="0"/>
              <a:t>können jederzeit geändert werden</a:t>
            </a:r>
            <a:r>
              <a:rPr lang="de-DE" sz="1600" dirty="0"/>
              <a:t>. </a:t>
            </a:r>
            <a:r>
              <a:rPr lang="de-DE" sz="1600" dirty="0" smtClean="0"/>
              <a:t>Die </a:t>
            </a:r>
            <a:r>
              <a:rPr lang="de-DE" sz="1600" b="1" dirty="0" err="1" smtClean="0"/>
              <a:t>Augmented</a:t>
            </a:r>
            <a:r>
              <a:rPr lang="de-DE" sz="1600" b="1" dirty="0" smtClean="0"/>
              <a:t>-Reality-Plakate</a:t>
            </a:r>
            <a:r>
              <a:rPr lang="de-DE" sz="1600" dirty="0" smtClean="0"/>
              <a:t> werden </a:t>
            </a:r>
            <a:r>
              <a:rPr lang="de-DE" sz="1600" dirty="0"/>
              <a:t>in Schulen, Jugendclubs, Schulbussen, </a:t>
            </a:r>
            <a:r>
              <a:rPr lang="de-DE" sz="1600" dirty="0" smtClean="0"/>
              <a:t>Jugendzentren</a:t>
            </a:r>
            <a:r>
              <a:rPr lang="de-DE" sz="1600" dirty="0"/>
              <a:t>, markanten Points und überall dort </a:t>
            </a:r>
            <a:r>
              <a:rPr lang="de-DE" sz="1600" dirty="0" smtClean="0"/>
              <a:t>platziert, </a:t>
            </a:r>
            <a:r>
              <a:rPr lang="de-DE" sz="1600" dirty="0"/>
              <a:t>wo Jugendliche sich aufhalten</a:t>
            </a:r>
            <a:r>
              <a:rPr lang="de-DE" sz="1600" dirty="0" smtClean="0"/>
              <a:t>. #DASBESTEAMHANDWERK wurde </a:t>
            </a:r>
            <a:r>
              <a:rPr lang="de-DE" sz="1600" dirty="0"/>
              <a:t>von der Kreishandwerkerschaft </a:t>
            </a:r>
            <a:r>
              <a:rPr lang="de-DE" sz="1600" dirty="0" smtClean="0"/>
              <a:t>Nordwestmecklenburg-Wismar </a:t>
            </a:r>
            <a:r>
              <a:rPr lang="de-DE" sz="1600" dirty="0"/>
              <a:t>2016 gestartet und </a:t>
            </a:r>
            <a:r>
              <a:rPr lang="de-DE" sz="1600" dirty="0" smtClean="0"/>
              <a:t>ist mittlerweile ein Projekt </a:t>
            </a:r>
            <a:r>
              <a:rPr lang="de-DE" sz="1600" dirty="0"/>
              <a:t>für die Innungen und Innungsfirmen der Kreishandwerkerschaften in </a:t>
            </a:r>
            <a:r>
              <a:rPr lang="de-DE" sz="1600" dirty="0" smtClean="0"/>
              <a:t>ganz Deutschland. </a:t>
            </a:r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261" y="1678406"/>
            <a:ext cx="2997075" cy="36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258" y="2203115"/>
            <a:ext cx="2138078" cy="3024000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>
          <a:xfrm>
            <a:off x="8434424" y="5327989"/>
            <a:ext cx="22977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100" dirty="0" smtClean="0">
                <a:hlinkClick r:id="rId5"/>
              </a:rPr>
              <a:t>Werbekampagne Handwerk-sucht-Lehrlinge</a:t>
            </a:r>
            <a:endParaRPr lang="de-DE" sz="1100" dirty="0"/>
          </a:p>
        </p:txBody>
      </p:sp>
    </p:spTree>
    <p:extLst>
      <p:ext uri="{BB962C8B-B14F-4D97-AF65-F5344CB8AC3E}">
        <p14:creationId xmlns:p14="http://schemas.microsoft.com/office/powerpoint/2010/main" val="344935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„Verkehrsverbund Westmecklenburg“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 smtClean="0"/>
              <a:t>Träger</a:t>
            </a:r>
            <a:r>
              <a:rPr lang="de-DE" sz="1400" dirty="0" smtClean="0"/>
              <a:t>: Landkreis </a:t>
            </a:r>
            <a:r>
              <a:rPr lang="de-DE" sz="1400" dirty="0"/>
              <a:t>Nordwestmecklenburg</a:t>
            </a:r>
          </a:p>
          <a:p>
            <a:r>
              <a:rPr lang="de-DE" sz="1400" b="1" dirty="0"/>
              <a:t>Ansprechpartner</a:t>
            </a:r>
            <a:r>
              <a:rPr lang="de-DE" sz="1400" dirty="0"/>
              <a:t>: Tino </a:t>
            </a:r>
            <a:r>
              <a:rPr lang="de-DE" sz="1400" dirty="0" err="1"/>
              <a:t>Waldraff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2022 – 2024, Regionalbudgetprojekt </a:t>
            </a:r>
          </a:p>
          <a:p>
            <a:r>
              <a:rPr lang="de-DE" sz="1400" b="1" dirty="0"/>
              <a:t>Förderhöhe</a:t>
            </a:r>
            <a:r>
              <a:rPr lang="de-DE" sz="1400" dirty="0"/>
              <a:t>: </a:t>
            </a:r>
            <a:r>
              <a:rPr lang="de-DE" sz="1400" dirty="0" smtClean="0"/>
              <a:t>150.000,00 </a:t>
            </a:r>
            <a:r>
              <a:rPr lang="de-DE" sz="1400" dirty="0"/>
              <a:t>€</a:t>
            </a:r>
            <a:endParaRPr lang="de-DE" sz="1400" b="1" dirty="0"/>
          </a:p>
          <a:p>
            <a:endParaRPr lang="de-DE" sz="1400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625872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Die </a:t>
            </a:r>
            <a:r>
              <a:rPr lang="de-DE" sz="1600" b="1" dirty="0"/>
              <a:t>Gestaltung der Verkehrswende </a:t>
            </a:r>
            <a:r>
              <a:rPr lang="de-DE" sz="1600" dirty="0"/>
              <a:t>ist wichtiger denn </a:t>
            </a:r>
            <a:r>
              <a:rPr lang="de-DE" sz="1600" dirty="0" smtClean="0"/>
              <a:t>je. Und spätestens </a:t>
            </a:r>
            <a:r>
              <a:rPr lang="de-DE" sz="1600" dirty="0"/>
              <a:t>seit </a:t>
            </a:r>
            <a:r>
              <a:rPr lang="de-DE" sz="1600" dirty="0" smtClean="0"/>
              <a:t>dem Bund-Länder-Kompromiss</a:t>
            </a:r>
            <a:r>
              <a:rPr lang="de-DE" sz="1600" b="1" dirty="0" smtClean="0"/>
              <a:t> </a:t>
            </a:r>
            <a:r>
              <a:rPr lang="de-DE" sz="1600" dirty="0" smtClean="0"/>
              <a:t>zum</a:t>
            </a:r>
            <a:r>
              <a:rPr lang="de-DE" sz="1600" b="1" dirty="0" smtClean="0"/>
              <a:t> 49-Euro-Ticket</a:t>
            </a:r>
            <a:r>
              <a:rPr lang="de-DE" sz="1600" dirty="0" smtClean="0"/>
              <a:t> ist auch das </a:t>
            </a:r>
            <a:r>
              <a:rPr lang="de-DE" sz="1600" dirty="0"/>
              <a:t>Bewusstsein für die Notwendigkeit eines großflächig gedachten Öffentlichen Personennahverkehrs (</a:t>
            </a:r>
            <a:r>
              <a:rPr lang="de-DE" sz="1600" dirty="0" smtClean="0"/>
              <a:t>ÖPNV) sowie Schienenpersonennahverkehrs </a:t>
            </a:r>
            <a:r>
              <a:rPr lang="de-DE" sz="1600" dirty="0"/>
              <a:t>(SPNV) </a:t>
            </a:r>
            <a:r>
              <a:rPr lang="de-DE" sz="1600" dirty="0" smtClean="0"/>
              <a:t>gestiegen. Durch </a:t>
            </a:r>
            <a:r>
              <a:rPr lang="de-DE" sz="1600" dirty="0"/>
              <a:t>die Gründung des </a:t>
            </a:r>
            <a:r>
              <a:rPr lang="de-DE" sz="1600" dirty="0" smtClean="0"/>
              <a:t>gemeinsamen </a:t>
            </a:r>
            <a:r>
              <a:rPr lang="de-DE" sz="1600" b="1" dirty="0" smtClean="0"/>
              <a:t>Verkehrsverbundes</a:t>
            </a:r>
            <a:r>
              <a:rPr lang="de-DE" sz="1600" dirty="0" smtClean="0"/>
              <a:t> </a:t>
            </a:r>
            <a:r>
              <a:rPr lang="de-DE" sz="1600" b="1" dirty="0" smtClean="0"/>
              <a:t>Westmecklenburg </a:t>
            </a:r>
            <a:r>
              <a:rPr lang="de-DE" sz="1600" dirty="0" smtClean="0"/>
              <a:t>soll nun die </a:t>
            </a:r>
            <a:r>
              <a:rPr lang="de-DE" sz="1600" dirty="0"/>
              <a:t>Zusammenarbeit </a:t>
            </a:r>
            <a:r>
              <a:rPr lang="de-DE" sz="1600" dirty="0" smtClean="0"/>
              <a:t>intensiviert </a:t>
            </a:r>
            <a:r>
              <a:rPr lang="de-DE" sz="1600" dirty="0"/>
              <a:t>und optimiert werden. Zumal dieser Schritt gerade im ländlichen Raum und in einem Flächenlandkreis wie auch Flächenbundesland von großer Bedeutung </a:t>
            </a:r>
            <a:r>
              <a:rPr lang="de-DE" sz="1600" dirty="0" smtClean="0"/>
              <a:t>ist. Ein </a:t>
            </a:r>
            <a:r>
              <a:rPr lang="de-DE" sz="1600" dirty="0"/>
              <a:t>gemeinsamer </a:t>
            </a:r>
            <a:r>
              <a:rPr lang="de-DE" sz="1600" dirty="0" smtClean="0"/>
              <a:t>Tarif und noch </a:t>
            </a:r>
            <a:r>
              <a:rPr lang="de-DE" sz="1600" dirty="0"/>
              <a:t>besser abgestimmte Angebote der Verkehrsunternehmen werden künftig den </a:t>
            </a:r>
            <a:r>
              <a:rPr lang="de-DE" sz="1600" dirty="0" smtClean="0"/>
              <a:t>Fahrgästen </a:t>
            </a:r>
            <a:r>
              <a:rPr lang="de-DE" sz="1600" dirty="0"/>
              <a:t>in der Region </a:t>
            </a:r>
            <a:r>
              <a:rPr lang="de-DE" sz="1600" dirty="0" smtClean="0"/>
              <a:t>viele </a:t>
            </a:r>
            <a:r>
              <a:rPr lang="de-DE" sz="1600" dirty="0"/>
              <a:t>Vorteile </a:t>
            </a:r>
            <a:r>
              <a:rPr lang="de-DE" sz="1600" dirty="0" smtClean="0"/>
              <a:t>bringen. Darüber </a:t>
            </a:r>
            <a:r>
              <a:rPr lang="de-DE" sz="1600" dirty="0"/>
              <a:t>hinaus geht es um </a:t>
            </a:r>
            <a:r>
              <a:rPr lang="de-DE" sz="1600" dirty="0" smtClean="0"/>
              <a:t>eine </a:t>
            </a:r>
            <a:r>
              <a:rPr lang="de-DE" sz="1600" dirty="0"/>
              <a:t>einheitliche Vermarktung und Digitalisierung sowie die Weiterentwicklung zu einem Umwelt- und Digitalverbund. D</a:t>
            </a:r>
            <a:r>
              <a:rPr lang="de-DE" sz="1600" dirty="0" smtClean="0"/>
              <a:t>ie </a:t>
            </a:r>
            <a:r>
              <a:rPr lang="de-DE" sz="1600" dirty="0"/>
              <a:t>Stadt-Umland-Räume in Schwerin und Wismar werden </a:t>
            </a:r>
            <a:r>
              <a:rPr lang="de-DE" sz="1600" dirty="0" smtClean="0"/>
              <a:t>gestärkt, der ÖPNV </a:t>
            </a:r>
            <a:r>
              <a:rPr lang="de-DE" sz="1600" dirty="0"/>
              <a:t>als </a:t>
            </a:r>
            <a:r>
              <a:rPr lang="de-DE" sz="1600" b="1" dirty="0"/>
              <a:t>Alternative zum motorisierten </a:t>
            </a:r>
            <a:r>
              <a:rPr lang="de-DE" sz="1600" b="1" dirty="0" smtClean="0"/>
              <a:t>Individualverkehr wird attraktiver. </a:t>
            </a:r>
            <a:r>
              <a:rPr lang="de-DE" sz="1600" dirty="0" smtClean="0"/>
              <a:t>Der Landrat des Landkreises NWM, Tino </a:t>
            </a:r>
            <a:r>
              <a:rPr lang="de-DE" sz="1600" dirty="0" err="1" smtClean="0"/>
              <a:t>Schomann</a:t>
            </a:r>
            <a:r>
              <a:rPr lang="de-DE" sz="1600" dirty="0" smtClean="0"/>
              <a:t>, ist erfreut, dass sein Landkreis bei diesem Projekt die Federführung übernehmen kann. „Wir gehen damit den nächsten Schritt für einen bürgerfreundlichen Nahverkehr über Kreis- und Stadtgrenzen hinaus.“</a:t>
            </a:r>
            <a:endParaRPr lang="de-DE" sz="1600" b="1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grpSp>
        <p:nvGrpSpPr>
          <p:cNvPr id="4" name="Gruppieren 3"/>
          <p:cNvGrpSpPr/>
          <p:nvPr/>
        </p:nvGrpSpPr>
        <p:grpSpPr>
          <a:xfrm>
            <a:off x="6853516" y="5609941"/>
            <a:ext cx="3482898" cy="877366"/>
            <a:chOff x="6902894" y="5664393"/>
            <a:chExt cx="3482898" cy="877366"/>
          </a:xfrm>
        </p:grpSpPr>
        <p:pic>
          <p:nvPicPr>
            <p:cNvPr id="8" name="Grafik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547416" y="6160509"/>
              <a:ext cx="838376" cy="337528"/>
            </a:xfrm>
            <a:prstGeom prst="rect">
              <a:avLst/>
            </a:prstGeom>
          </p:spPr>
        </p:pic>
        <p:pic>
          <p:nvPicPr>
            <p:cNvPr id="9" name="Grafik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462141" y="5664393"/>
              <a:ext cx="1070137" cy="420601"/>
            </a:xfrm>
            <a:prstGeom prst="rect">
              <a:avLst/>
            </a:prstGeom>
          </p:spPr>
        </p:pic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2894" y="6160509"/>
              <a:ext cx="1188602" cy="381250"/>
            </a:xfrm>
            <a:prstGeom prst="rect">
              <a:avLst/>
            </a:prstGeom>
          </p:spPr>
        </p:pic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48747" y="6188628"/>
              <a:ext cx="1341418" cy="250397"/>
            </a:xfrm>
            <a:prstGeom prst="rect">
              <a:avLst/>
            </a:prstGeom>
          </p:spPr>
        </p:pic>
        <p:pic>
          <p:nvPicPr>
            <p:cNvPr id="12" name="Grafik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015063" y="5726294"/>
              <a:ext cx="447078" cy="296800"/>
            </a:xfrm>
            <a:prstGeom prst="rect">
              <a:avLst/>
            </a:prstGeom>
          </p:spPr>
        </p:pic>
      </p:grpSp>
      <p:pic>
        <p:nvPicPr>
          <p:cNvPr id="13" name="Grafik 12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511" y="1319518"/>
            <a:ext cx="2833813" cy="424022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36274" y="5034216"/>
            <a:ext cx="2870286" cy="575725"/>
          </a:xfrm>
          <a:prstGeom prst="rect">
            <a:avLst/>
          </a:prstGeom>
        </p:spPr>
      </p:pic>
      <p:sp>
        <p:nvSpPr>
          <p:cNvPr id="15" name="Textfeld 14"/>
          <p:cNvSpPr txBox="1"/>
          <p:nvPr/>
        </p:nvSpPr>
        <p:spPr>
          <a:xfrm>
            <a:off x="7176289" y="4751567"/>
            <a:ext cx="278505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© </a:t>
            </a:r>
            <a:r>
              <a:rPr lang="de-DE" sz="900" dirty="0" smtClean="0"/>
              <a:t>pexels.com</a:t>
            </a:r>
            <a:endParaRPr lang="de-DE" sz="900" dirty="0"/>
          </a:p>
        </p:txBody>
      </p:sp>
    </p:spTree>
    <p:extLst>
      <p:ext uri="{BB962C8B-B14F-4D97-AF65-F5344CB8AC3E}">
        <p14:creationId xmlns:p14="http://schemas.microsoft.com/office/powerpoint/2010/main" val="56038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„Familiensiegel“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 smtClean="0"/>
              <a:t>Trägerin</a:t>
            </a:r>
            <a:r>
              <a:rPr lang="de-DE" sz="1400" dirty="0"/>
              <a:t>: Wirtschaftsfördergesellschaft Südwestmecklenburg mbH</a:t>
            </a:r>
          </a:p>
          <a:p>
            <a:r>
              <a:rPr lang="de-DE" sz="1400" b="1" dirty="0"/>
              <a:t>Ansprechpartnerin</a:t>
            </a:r>
            <a:r>
              <a:rPr lang="de-DE" sz="1400" dirty="0"/>
              <a:t>: Christine </a:t>
            </a:r>
            <a:r>
              <a:rPr lang="de-DE" sz="1400" dirty="0" err="1"/>
              <a:t>Pinnow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2014 – 2016, Strukturentwicklungsmaßnahme</a:t>
            </a:r>
          </a:p>
          <a:p>
            <a:r>
              <a:rPr lang="de-DE" sz="1400" b="1" dirty="0"/>
              <a:t>Förderhöhe</a:t>
            </a:r>
            <a:r>
              <a:rPr lang="de-DE" sz="1400" dirty="0"/>
              <a:t>: </a:t>
            </a:r>
            <a:r>
              <a:rPr lang="de-DE" sz="1400" dirty="0" smtClean="0"/>
              <a:t>81.943,02 €</a:t>
            </a:r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209800"/>
            <a:ext cx="73389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Für viele </a:t>
            </a:r>
            <a:r>
              <a:rPr lang="de-DE" sz="1600" dirty="0" err="1"/>
              <a:t>Arbeitnehmer:innen</a:t>
            </a:r>
            <a:r>
              <a:rPr lang="de-DE" sz="1600" dirty="0"/>
              <a:t> ist die </a:t>
            </a:r>
            <a:r>
              <a:rPr lang="de-DE" sz="1600" b="1" dirty="0"/>
              <a:t>Vereinbarkeit von Familie und Beruf</a:t>
            </a:r>
            <a:r>
              <a:rPr lang="de-DE" sz="1600" dirty="0"/>
              <a:t> </a:t>
            </a:r>
            <a:r>
              <a:rPr lang="de-DE" sz="1600" dirty="0" smtClean="0"/>
              <a:t>wichtig, weshalb die </a:t>
            </a:r>
            <a:r>
              <a:rPr lang="de-DE" sz="1600" b="1" dirty="0" smtClean="0"/>
              <a:t>Work-Life-Balance</a:t>
            </a:r>
            <a:r>
              <a:rPr lang="de-DE" sz="1600" dirty="0" smtClean="0"/>
              <a:t> auch einen </a:t>
            </a:r>
            <a:r>
              <a:rPr lang="de-DE" sz="1600" dirty="0"/>
              <a:t>immer größeren Stellenwert </a:t>
            </a:r>
            <a:r>
              <a:rPr lang="de-DE" sz="1600" dirty="0" smtClean="0"/>
              <a:t>einnimmt. Danach </a:t>
            </a:r>
            <a:r>
              <a:rPr lang="de-DE" sz="1600" dirty="0"/>
              <a:t>haben jene Unternehmen einen Wettbewerbsvorteil, die ein familienfreundliches Arbeitsumfeld schaffen. Mit dem  </a:t>
            </a:r>
            <a:r>
              <a:rPr lang="de-DE" sz="1600" dirty="0" smtClean="0"/>
              <a:t>Projekt „Siegel </a:t>
            </a:r>
            <a:r>
              <a:rPr lang="de-DE" sz="1600" dirty="0"/>
              <a:t>für Unternehmen mit familienfreundlicher Arbeitgeberpolitik im Landkreis Ludwigslust-Parchim“</a:t>
            </a:r>
            <a:r>
              <a:rPr lang="de-DE" sz="1600" b="1" dirty="0" smtClean="0"/>
              <a:t> </a:t>
            </a:r>
            <a:r>
              <a:rPr lang="de-DE" sz="1600" dirty="0"/>
              <a:t>werden solche Unternehmen unterstützt. Das Siegel wurde erstmals 2015 vergeben und ist eine </a:t>
            </a:r>
            <a:r>
              <a:rPr lang="de-DE" sz="1600" b="1" dirty="0"/>
              <a:t>Auszeichnung für familienfreundliche Betriebe im Landkreis Ludwigslust-Parchim</a:t>
            </a:r>
            <a:r>
              <a:rPr lang="de-DE" sz="1600" dirty="0"/>
              <a:t>. Vom Start-Up über das mittelständische Unternehmen oder den Konzern – jedes Unternehmen, jeder Verein oder jede Verwaltung hat die Chance, sich als „</a:t>
            </a:r>
            <a:r>
              <a:rPr lang="de-DE" sz="1600" dirty="0" err="1"/>
              <a:t>familienfreundliche:r</a:t>
            </a:r>
            <a:r>
              <a:rPr lang="de-DE" sz="1600" dirty="0"/>
              <a:t> </a:t>
            </a:r>
            <a:r>
              <a:rPr lang="de-DE" sz="1600" dirty="0" err="1"/>
              <a:t>Arbeitgeber:in</a:t>
            </a:r>
            <a:r>
              <a:rPr lang="de-DE" sz="1600" dirty="0"/>
              <a:t>“ zu bewerben. Folgende </a:t>
            </a:r>
            <a:r>
              <a:rPr lang="de-DE" sz="1600" b="1" dirty="0"/>
              <a:t>Kriterien</a:t>
            </a:r>
            <a:r>
              <a:rPr lang="de-DE" sz="1600" dirty="0"/>
              <a:t> liegen einer Zertifizierung zu Grunde: </a:t>
            </a:r>
            <a:r>
              <a:rPr lang="de-DE" sz="1600" b="1" dirty="0"/>
              <a:t>Flexible Arbeitszeiten</a:t>
            </a:r>
            <a:r>
              <a:rPr lang="de-DE" sz="1600" dirty="0"/>
              <a:t>, </a:t>
            </a:r>
            <a:r>
              <a:rPr lang="de-DE" sz="1600" b="1" dirty="0"/>
              <a:t>Homeoffice</a:t>
            </a:r>
            <a:r>
              <a:rPr lang="de-DE" sz="1600" dirty="0"/>
              <a:t>, eine </a:t>
            </a:r>
            <a:r>
              <a:rPr lang="de-DE" sz="1600" b="1" dirty="0"/>
              <a:t>wertschätzende Unternehmenskultur</a:t>
            </a:r>
            <a:r>
              <a:rPr lang="de-DE" sz="1600" dirty="0"/>
              <a:t> sowie </a:t>
            </a:r>
            <a:r>
              <a:rPr lang="de-DE" sz="1600" b="1" dirty="0"/>
              <a:t>Möglichkeiten, sich in der Firma weiterzubilde</a:t>
            </a:r>
            <a:r>
              <a:rPr lang="de-DE" sz="1600" dirty="0"/>
              <a:t>n. Auch Kriterien wie das </a:t>
            </a:r>
            <a:r>
              <a:rPr lang="de-DE" sz="1600" b="1" dirty="0"/>
              <a:t>betriebliche Gesundheitsmanagement</a:t>
            </a:r>
            <a:r>
              <a:rPr lang="de-DE" sz="1600" dirty="0"/>
              <a:t> oder das </a:t>
            </a:r>
            <a:r>
              <a:rPr lang="de-DE" sz="1600" b="1" dirty="0"/>
              <a:t>unternehmerische Engagement für die Region</a:t>
            </a:r>
            <a:r>
              <a:rPr lang="de-DE" sz="1600" dirty="0"/>
              <a:t> werden bei der Prüfung </a:t>
            </a:r>
            <a:r>
              <a:rPr lang="de-DE" sz="1600" dirty="0" smtClean="0"/>
              <a:t>herangezogen. </a:t>
            </a:r>
          </a:p>
          <a:p>
            <a:pPr algn="just"/>
            <a:r>
              <a:rPr lang="de-DE" sz="1600" dirty="0" smtClean="0"/>
              <a:t>Bis </a:t>
            </a:r>
            <a:r>
              <a:rPr lang="de-DE" sz="1600" dirty="0"/>
              <a:t>heute </a:t>
            </a:r>
            <a:r>
              <a:rPr lang="de-DE" sz="1600" dirty="0" smtClean="0"/>
              <a:t>haben </a:t>
            </a:r>
            <a:r>
              <a:rPr lang="de-DE" sz="1600" dirty="0"/>
              <a:t>knapp 70 Unternehmen verschiedenster Größen und Branchen das Siegel </a:t>
            </a:r>
            <a:r>
              <a:rPr lang="de-DE" sz="1600" dirty="0" smtClean="0"/>
              <a:t>erhalten</a:t>
            </a:r>
            <a:r>
              <a:rPr lang="de-DE" sz="1600" dirty="0"/>
              <a:t>. Re-Zertifizierungen sind möglich. Der </a:t>
            </a:r>
            <a:r>
              <a:rPr lang="de-DE" sz="1600" dirty="0" smtClean="0"/>
              <a:t>positive Effekt </a:t>
            </a:r>
            <a:r>
              <a:rPr lang="de-DE" sz="1600" dirty="0"/>
              <a:t>der Zertifizierung </a:t>
            </a:r>
            <a:r>
              <a:rPr lang="de-DE" sz="1600" dirty="0" smtClean="0"/>
              <a:t>ist </a:t>
            </a:r>
            <a:r>
              <a:rPr lang="de-DE" sz="1600" dirty="0"/>
              <a:t>für die Unternehmen durch die erhöhte Anzahl an Bewerbungen deutlich spürbar.</a:t>
            </a:r>
            <a:endParaRPr lang="de-DE" sz="1600" dirty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3359" y="4600652"/>
            <a:ext cx="1405934" cy="140593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0678" y="2743647"/>
            <a:ext cx="1933497" cy="172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0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Westmecklenburg: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</a:t>
            </a:r>
            <a:r>
              <a:rPr lang="de-DE" dirty="0" err="1" smtClean="0"/>
              <a:t>MVliebe</a:t>
            </a:r>
            <a:r>
              <a:rPr lang="de-DE" dirty="0" smtClean="0"/>
              <a:t>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/>
              <a:t>Trägerin</a:t>
            </a:r>
            <a:r>
              <a:rPr lang="de-DE" sz="1400" dirty="0"/>
              <a:t>: </a:t>
            </a:r>
            <a:r>
              <a:rPr lang="de-DE" sz="1400" dirty="0" err="1" smtClean="0"/>
              <a:t>MVliebe</a:t>
            </a:r>
            <a:r>
              <a:rPr lang="de-DE" sz="1400" dirty="0" smtClean="0"/>
              <a:t> </a:t>
            </a:r>
            <a:r>
              <a:rPr lang="de-DE" sz="1400" dirty="0"/>
              <a:t>Handelsplattform GmbH</a:t>
            </a:r>
          </a:p>
          <a:p>
            <a:r>
              <a:rPr lang="de-DE" sz="1400" b="1" dirty="0"/>
              <a:t>Ansprechpartnerin</a:t>
            </a:r>
            <a:r>
              <a:rPr lang="de-DE" sz="1400" dirty="0"/>
              <a:t>: Vanessa Kersting</a:t>
            </a:r>
          </a:p>
          <a:p>
            <a:r>
              <a:rPr lang="de-DE" sz="1400" b="1" dirty="0"/>
              <a:t>Förderzeitraum</a:t>
            </a:r>
            <a:r>
              <a:rPr lang="de-DE" sz="1400" dirty="0"/>
              <a:t>: 2022 – 2023, Strukturentwicklungsmaßnahme</a:t>
            </a:r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56.575,46 €</a:t>
            </a:r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65467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 smtClean="0"/>
              <a:t>„Regional“ </a:t>
            </a:r>
            <a:r>
              <a:rPr lang="de-DE" sz="1600" dirty="0"/>
              <a:t>und </a:t>
            </a:r>
            <a:r>
              <a:rPr lang="de-DE" sz="1600" dirty="0" smtClean="0"/>
              <a:t>„Bio“ </a:t>
            </a:r>
            <a:r>
              <a:rPr lang="de-DE" sz="1600" dirty="0"/>
              <a:t>liegt im Trend. Was nicht überrascht, sind die Lebensmittel doch frisch geerntet, dank kürzerer Transportwege klimafreundlicher und mit dem Kauf lassen sich </a:t>
            </a:r>
            <a:r>
              <a:rPr lang="de-DE" sz="1600" b="1" dirty="0"/>
              <a:t>lokale</a:t>
            </a:r>
            <a:r>
              <a:rPr lang="de-DE" sz="1600" dirty="0"/>
              <a:t> </a:t>
            </a:r>
            <a:r>
              <a:rPr lang="de-DE" sz="1600" b="1" dirty="0" err="1" smtClean="0"/>
              <a:t>Erzeuger:innen</a:t>
            </a:r>
            <a:r>
              <a:rPr lang="de-DE" sz="1600" dirty="0" smtClean="0"/>
              <a:t> </a:t>
            </a:r>
            <a:r>
              <a:rPr lang="de-DE" sz="1600" dirty="0"/>
              <a:t>unterstützen. Bei </a:t>
            </a:r>
            <a:r>
              <a:rPr lang="de-DE" sz="1600" i="1" dirty="0" err="1" smtClean="0"/>
              <a:t>MVliebe</a:t>
            </a:r>
            <a:r>
              <a:rPr lang="de-DE" sz="1600" dirty="0"/>
              <a:t>, </a:t>
            </a:r>
            <a:r>
              <a:rPr lang="de-DE" sz="1600" dirty="0" smtClean="0"/>
              <a:t>einem jungen </a:t>
            </a:r>
            <a:r>
              <a:rPr lang="de-DE" sz="1600" b="1" dirty="0"/>
              <a:t>Startup</a:t>
            </a:r>
            <a:r>
              <a:rPr lang="de-DE" sz="1600" dirty="0"/>
              <a:t> aus Wismar, </a:t>
            </a:r>
            <a:r>
              <a:rPr lang="de-DE" sz="1600" dirty="0" smtClean="0"/>
              <a:t>das </a:t>
            </a:r>
            <a:r>
              <a:rPr lang="de-DE" sz="1600" b="1" dirty="0" err="1"/>
              <a:t>Produzent:innen</a:t>
            </a:r>
            <a:r>
              <a:rPr lang="de-DE" sz="1600" b="1" dirty="0"/>
              <a:t> nachhaltiger und hochwertiger Lebensmittel aus Mecklenburg-Vorpommern</a:t>
            </a:r>
            <a:r>
              <a:rPr lang="de-DE" sz="1600" dirty="0"/>
              <a:t> eine </a:t>
            </a:r>
            <a:r>
              <a:rPr lang="de-DE" sz="1600" b="1" dirty="0" smtClean="0"/>
              <a:t>Vermarktungsplattform</a:t>
            </a:r>
            <a:r>
              <a:rPr lang="de-DE" sz="1600" dirty="0" smtClean="0"/>
              <a:t> </a:t>
            </a:r>
            <a:r>
              <a:rPr lang="de-DE" sz="1600" dirty="0"/>
              <a:t>bietet, reicht die Vielfalt von Gemüse und Fleisch über Kaffee und Saft bis zu Brotaufstrichen und Likören. Zudem werden Lebensmittel und Produkte des täglichen Bedarfs als „</a:t>
            </a:r>
            <a:r>
              <a:rPr lang="de-DE" sz="1600" dirty="0" err="1"/>
              <a:t>MVbox</a:t>
            </a:r>
            <a:r>
              <a:rPr lang="de-DE" sz="1600" dirty="0"/>
              <a:t>“ oder „</a:t>
            </a:r>
            <a:r>
              <a:rPr lang="de-DE" sz="1600" dirty="0" err="1"/>
              <a:t>RegioTüte</a:t>
            </a:r>
            <a:r>
              <a:rPr lang="de-DE" sz="1600" dirty="0"/>
              <a:t>“ versandt. Seit August des vergangenen Jahres ist zusätzlich ein </a:t>
            </a:r>
            <a:r>
              <a:rPr lang="de-DE" sz="1600" dirty="0" err="1"/>
              <a:t>RegioLaden</a:t>
            </a:r>
            <a:r>
              <a:rPr lang="de-DE" sz="1600" dirty="0"/>
              <a:t> in Wismar eröffnet worden, wodurch gleichzeitig die Innenstadt der Hansestadt mit einem attraktiven Ladengeschäft gestärkt wird. Das Vorhaben schließt an eine erste Förderung als </a:t>
            </a:r>
            <a:r>
              <a:rPr lang="de-DE" sz="1600" dirty="0" smtClean="0"/>
              <a:t>Strukturentwicklungsmaßnahme </a:t>
            </a:r>
            <a:r>
              <a:rPr lang="de-DE" sz="1600" dirty="0"/>
              <a:t>in den Jahren 2021/2022 an. Der in diesem Zeitraum entwickelte </a:t>
            </a:r>
            <a:r>
              <a:rPr lang="de-DE" sz="1600" dirty="0" smtClean="0"/>
              <a:t>analoge </a:t>
            </a:r>
            <a:r>
              <a:rPr lang="de-DE" sz="1600" dirty="0"/>
              <a:t>Vermarktungskanal soll nunmehr durch </a:t>
            </a:r>
            <a:r>
              <a:rPr lang="de-DE" sz="1600" dirty="0" smtClean="0"/>
              <a:t>die </a:t>
            </a:r>
            <a:r>
              <a:rPr lang="de-DE" sz="1600" b="1" dirty="0" smtClean="0"/>
              <a:t>digitale</a:t>
            </a:r>
            <a:r>
              <a:rPr lang="de-DE" sz="1600" dirty="0" smtClean="0"/>
              <a:t> </a:t>
            </a:r>
            <a:r>
              <a:rPr lang="de-DE" sz="1600" b="1" dirty="0" smtClean="0"/>
              <a:t>Vermarktungsplattform</a:t>
            </a:r>
            <a:r>
              <a:rPr lang="de-DE" sz="1600" dirty="0" smtClean="0"/>
              <a:t> </a:t>
            </a:r>
            <a:r>
              <a:rPr lang="de-DE" sz="1600" dirty="0"/>
              <a:t>komplettiert werden. </a:t>
            </a:r>
            <a:r>
              <a:rPr lang="de-DE" sz="1600" dirty="0" err="1" smtClean="0"/>
              <a:t>Kooperationspartner:innen</a:t>
            </a:r>
            <a:r>
              <a:rPr lang="de-DE" sz="1600" dirty="0" smtClean="0"/>
              <a:t> des Projektes </a:t>
            </a:r>
            <a:r>
              <a:rPr lang="de-DE" sz="1600" dirty="0"/>
              <a:t>sind </a:t>
            </a:r>
            <a:r>
              <a:rPr lang="de-DE" sz="1600" dirty="0" smtClean="0"/>
              <a:t>u.a.: Hof </a:t>
            </a:r>
            <a:r>
              <a:rPr lang="de-DE" sz="1600" dirty="0"/>
              <a:t>Silbermühle </a:t>
            </a:r>
            <a:r>
              <a:rPr lang="de-DE" sz="1600" dirty="0" err="1" smtClean="0"/>
              <a:t>Upahl</a:t>
            </a:r>
            <a:r>
              <a:rPr lang="de-DE" sz="1600" dirty="0" smtClean="0"/>
              <a:t>, Landwirtschaftsbetrieb </a:t>
            </a:r>
            <a:r>
              <a:rPr lang="de-DE" sz="1600" dirty="0"/>
              <a:t>Jörg </a:t>
            </a:r>
            <a:r>
              <a:rPr lang="de-DE" sz="1600" dirty="0" err="1" smtClean="0"/>
              <a:t>Hünemörder</a:t>
            </a:r>
            <a:r>
              <a:rPr lang="de-DE" sz="1600" dirty="0" smtClean="0"/>
              <a:t>, </a:t>
            </a:r>
            <a:r>
              <a:rPr lang="de-DE" sz="1600" dirty="0" err="1"/>
              <a:t>sMecks</a:t>
            </a:r>
            <a:r>
              <a:rPr lang="de-DE" sz="1600" dirty="0"/>
              <a:t> </a:t>
            </a:r>
            <a:r>
              <a:rPr lang="de-DE" sz="1600" dirty="0" smtClean="0"/>
              <a:t>Weitendorf, Café </a:t>
            </a:r>
            <a:r>
              <a:rPr lang="de-DE" sz="1600" dirty="0"/>
              <a:t>Glücklich </a:t>
            </a:r>
            <a:r>
              <a:rPr lang="de-DE" sz="1600" dirty="0" smtClean="0"/>
              <a:t>Wismar, </a:t>
            </a:r>
            <a:r>
              <a:rPr lang="de-DE" sz="1600" dirty="0"/>
              <a:t>das </a:t>
            </a:r>
            <a:r>
              <a:rPr lang="de-DE" sz="1600" dirty="0" err="1"/>
              <a:t>füllwerk</a:t>
            </a:r>
            <a:r>
              <a:rPr lang="de-DE" sz="1600" dirty="0"/>
              <a:t> </a:t>
            </a:r>
            <a:r>
              <a:rPr lang="de-DE" sz="1600" dirty="0" smtClean="0"/>
              <a:t>Wismar, </a:t>
            </a:r>
            <a:r>
              <a:rPr lang="de-DE" sz="1600" dirty="0" err="1"/>
              <a:t>fika</a:t>
            </a:r>
            <a:r>
              <a:rPr lang="de-DE" sz="1600" dirty="0"/>
              <a:t> </a:t>
            </a:r>
            <a:r>
              <a:rPr lang="de-DE" sz="1600" dirty="0" smtClean="0"/>
              <a:t>Wismar, </a:t>
            </a:r>
            <a:r>
              <a:rPr lang="de-DE" sz="1600" dirty="0"/>
              <a:t>tisch </a:t>
            </a:r>
            <a:r>
              <a:rPr lang="de-DE" sz="1600" dirty="0" smtClean="0"/>
              <a:t>Schwerin, </a:t>
            </a:r>
            <a:endParaRPr lang="de-DE" sz="1600" dirty="0"/>
          </a:p>
          <a:p>
            <a:pPr algn="just"/>
            <a:r>
              <a:rPr lang="de-DE" sz="1600" dirty="0"/>
              <a:t>ELG Mecklenburgische Schweiz </a:t>
            </a:r>
            <a:r>
              <a:rPr lang="de-DE" sz="1600" dirty="0" smtClean="0"/>
              <a:t>eG und </a:t>
            </a:r>
            <a:r>
              <a:rPr lang="de-DE" sz="1600" dirty="0"/>
              <a:t>Verein </a:t>
            </a:r>
            <a:r>
              <a:rPr lang="de-DE" sz="1600" dirty="0" err="1"/>
              <a:t>P</a:t>
            </a:r>
            <a:r>
              <a:rPr lang="de-DE" sz="1600" dirty="0" err="1" smtClean="0"/>
              <a:t>ommernArche</a:t>
            </a:r>
            <a:r>
              <a:rPr lang="de-DE" sz="1600" dirty="0" smtClean="0"/>
              <a:t> </a:t>
            </a:r>
            <a:r>
              <a:rPr lang="de-DE" sz="1600" dirty="0"/>
              <a:t>e.V</a:t>
            </a:r>
            <a:r>
              <a:rPr lang="de-DE" sz="1600" dirty="0" smtClean="0"/>
              <a:t>..</a:t>
            </a:r>
            <a:endParaRPr lang="de-DE" sz="1600" dirty="0"/>
          </a:p>
          <a:p>
            <a:pPr algn="just"/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353" y="2171023"/>
            <a:ext cx="2946356" cy="1196957"/>
          </a:xfrm>
          <a:prstGeom prst="rect">
            <a:avLst/>
          </a:prstGeom>
        </p:spPr>
      </p:pic>
      <p:pic>
        <p:nvPicPr>
          <p:cNvPr id="13" name="Inhaltsplatzhalter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353" y="3370487"/>
            <a:ext cx="2865862" cy="2865862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57" y="1807649"/>
            <a:ext cx="10295337" cy="4884728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3726" y="539477"/>
            <a:ext cx="9493200" cy="943200"/>
          </a:xfrm>
        </p:spPr>
        <p:txBody>
          <a:bodyPr/>
          <a:lstStyle/>
          <a:p>
            <a:pPr algn="ctr"/>
            <a:r>
              <a:rPr lang="de-DE" altLang="de-DE" dirty="0"/>
              <a:t>Projekte des Regionalbeirates zur </a:t>
            </a:r>
            <a:r>
              <a:rPr lang="de-DE" altLang="de-DE" dirty="0" smtClean="0"/>
              <a:t>Arbeitsmarkt- und Strukturentwicklung sowie </a:t>
            </a:r>
            <a:r>
              <a:rPr lang="de-DE" altLang="de-DE" dirty="0"/>
              <a:t>zur Verbesserung der regionalen Wirtschaftsstruktur (GRW)</a:t>
            </a:r>
            <a:br>
              <a:rPr lang="de-DE" altLang="de-DE" dirty="0"/>
            </a:br>
            <a:r>
              <a:rPr lang="de-DE" altLang="de-DE" kern="0" dirty="0"/>
              <a:t/>
            </a:r>
            <a:br>
              <a:rPr lang="de-DE" altLang="de-DE" kern="0" dirty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8" name="Wolkenförmige Legende 7"/>
          <p:cNvSpPr/>
          <p:nvPr/>
        </p:nvSpPr>
        <p:spPr>
          <a:xfrm flipV="1">
            <a:off x="4661830" y="1980991"/>
            <a:ext cx="3672408" cy="1167293"/>
          </a:xfrm>
          <a:prstGeom prst="cloudCallout">
            <a:avLst/>
          </a:prstGeom>
          <a:solidFill>
            <a:srgbClr val="F8E1D4"/>
          </a:solidFill>
          <a:ln>
            <a:solidFill>
              <a:srgbClr val="853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 smtClean="0"/>
          </a:p>
        </p:txBody>
      </p:sp>
      <p:sp>
        <p:nvSpPr>
          <p:cNvPr id="9" name="Textfeld 8"/>
          <p:cNvSpPr txBox="1"/>
          <p:nvPr/>
        </p:nvSpPr>
        <p:spPr>
          <a:xfrm>
            <a:off x="5273898" y="2056805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Was passiert eigentlich in der Region Rostock?</a:t>
            </a:r>
          </a:p>
        </p:txBody>
      </p:sp>
    </p:spTree>
    <p:extLst>
      <p:ext uri="{BB962C8B-B14F-4D97-AF65-F5344CB8AC3E}">
        <p14:creationId xmlns:p14="http://schemas.microsoft.com/office/powerpoint/2010/main" val="31720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</a:t>
            </a:r>
            <a:r>
              <a:rPr lang="de-DE" dirty="0" smtClean="0"/>
              <a:t>Region Rostock: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„A.O.C.+“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616624" cy="950243"/>
          </a:xfrm>
        </p:spPr>
        <p:txBody>
          <a:bodyPr/>
          <a:lstStyle/>
          <a:p>
            <a:r>
              <a:rPr lang="de-DE" sz="1400" b="1" dirty="0"/>
              <a:t>Trägerin</a:t>
            </a:r>
            <a:r>
              <a:rPr lang="de-DE" sz="1400" dirty="0"/>
              <a:t>: </a:t>
            </a:r>
            <a:r>
              <a:rPr lang="de-DE" sz="1400" dirty="0" err="1" smtClean="0"/>
              <a:t>bb</a:t>
            </a:r>
            <a:r>
              <a:rPr lang="de-DE" sz="1400" dirty="0" smtClean="0"/>
              <a:t> </a:t>
            </a:r>
            <a:r>
              <a:rPr lang="de-DE" sz="1400" dirty="0" err="1"/>
              <a:t>g</a:t>
            </a:r>
            <a:r>
              <a:rPr lang="de-DE" sz="1400" dirty="0" err="1" smtClean="0"/>
              <a:t>esellschaft</a:t>
            </a:r>
            <a:r>
              <a:rPr lang="de-DE" sz="1400" dirty="0" smtClean="0"/>
              <a:t> für beruf + </a:t>
            </a:r>
            <a:r>
              <a:rPr lang="de-DE" sz="1400" dirty="0" err="1" smtClean="0"/>
              <a:t>bildung</a:t>
            </a:r>
            <a:r>
              <a:rPr lang="de-DE" sz="1400" dirty="0" smtClean="0"/>
              <a:t> mbH Mecklenburg-Vorpommern</a:t>
            </a:r>
            <a:endParaRPr lang="de-DE" sz="1400" dirty="0"/>
          </a:p>
          <a:p>
            <a:r>
              <a:rPr lang="de-DE" sz="1400" b="1" dirty="0"/>
              <a:t>Ansprechpartnerin</a:t>
            </a:r>
            <a:r>
              <a:rPr lang="de-DE" sz="1400" dirty="0"/>
              <a:t>: </a:t>
            </a:r>
            <a:r>
              <a:rPr lang="de-DE" sz="1400" dirty="0" smtClean="0"/>
              <a:t>Susanne </a:t>
            </a:r>
            <a:r>
              <a:rPr lang="de-DE" sz="1400" dirty="0" err="1" smtClean="0"/>
              <a:t>Sträßer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2022 – </a:t>
            </a:r>
            <a:r>
              <a:rPr lang="de-DE" sz="1400" dirty="0" smtClean="0"/>
              <a:t>2024, Integrationsprojekt </a:t>
            </a:r>
            <a:endParaRPr lang="de-DE" sz="1400" dirty="0"/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179.016,51 €</a:t>
            </a:r>
            <a:endParaRPr lang="de-DE" sz="1400" b="1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599350" y="2139280"/>
            <a:ext cx="640274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 smtClean="0"/>
              <a:t>Das Projekt </a:t>
            </a:r>
            <a:r>
              <a:rPr lang="de-DE" sz="1600" i="1" dirty="0" smtClean="0"/>
              <a:t>A.O.C.+ - Aktivierung. Orientierung. Coaching</a:t>
            </a:r>
            <a:r>
              <a:rPr lang="de-DE" sz="1600" dirty="0" smtClean="0"/>
              <a:t> </a:t>
            </a:r>
            <a:r>
              <a:rPr lang="de-DE" sz="1600" dirty="0"/>
              <a:t>richtet sich an </a:t>
            </a:r>
            <a:r>
              <a:rPr lang="de-DE" sz="1600" b="1" dirty="0" smtClean="0"/>
              <a:t>Menschen </a:t>
            </a:r>
            <a:r>
              <a:rPr lang="de-DE" sz="1600" b="1" dirty="0"/>
              <a:t>mit gesundheitlichen Einschränkungen</a:t>
            </a:r>
            <a:r>
              <a:rPr lang="de-DE" sz="1600" dirty="0"/>
              <a:t> und einem besonderen Unterstützungsbedarf bei der </a:t>
            </a:r>
            <a:r>
              <a:rPr lang="de-DE" sz="1600" b="1" dirty="0"/>
              <a:t>(Re-)Integration</a:t>
            </a:r>
            <a:r>
              <a:rPr lang="de-DE" sz="1600" dirty="0"/>
              <a:t> in den </a:t>
            </a:r>
            <a:r>
              <a:rPr lang="de-DE" sz="1600" dirty="0" smtClean="0"/>
              <a:t>Arbeitsmarkt in der Region Rostock</a:t>
            </a:r>
            <a:r>
              <a:rPr lang="de-DE" sz="1600" dirty="0"/>
              <a:t>. </a:t>
            </a:r>
            <a:r>
              <a:rPr lang="de-DE" sz="1600" dirty="0" smtClean="0"/>
              <a:t>Das eng mit dem Hanse-Jobcenter Rostock abgestimmte Vorhaben zielt vor allem auf die schrittweise und </a:t>
            </a:r>
            <a:r>
              <a:rPr lang="de-DE" sz="1600" b="1" dirty="0" smtClean="0"/>
              <a:t>nachhaltige Verbesserung des Gesundheitszustandes</a:t>
            </a:r>
            <a:r>
              <a:rPr lang="de-DE" sz="1600" dirty="0" smtClean="0"/>
              <a:t> der Teilnehmenden sowie ihrer persönlichen, sozialen und familiären Problemlagen ab. </a:t>
            </a:r>
            <a:r>
              <a:rPr lang="de-DE" sz="1600" dirty="0"/>
              <a:t>Oft gelingt es den betroffenen Personen </a:t>
            </a:r>
            <a:r>
              <a:rPr lang="de-DE" sz="1600" dirty="0" smtClean="0"/>
              <a:t>nämlich nicht</a:t>
            </a:r>
            <a:r>
              <a:rPr lang="de-DE" sz="1600" dirty="0"/>
              <a:t>, ihre Ressourcen, Interessen und beruflichen Perspektiven zu </a:t>
            </a:r>
            <a:r>
              <a:rPr lang="de-DE" sz="1600" dirty="0" smtClean="0"/>
              <a:t>benennen. Dabei beleuchtet das Projekt durch zielgruppengerechte Angebote die Möglichkeiten einer beruflichen Integration und stellt die </a:t>
            </a:r>
            <a:r>
              <a:rPr lang="de-DE" sz="1600" dirty="0" err="1" smtClean="0"/>
              <a:t>Kund:innen</a:t>
            </a:r>
            <a:r>
              <a:rPr lang="de-DE" sz="1600" dirty="0" smtClean="0"/>
              <a:t> in den Mittelpunkt einer </a:t>
            </a:r>
            <a:r>
              <a:rPr lang="de-DE" sz="1600" dirty="0"/>
              <a:t>ganzheitlichen Förderung. </a:t>
            </a:r>
            <a:r>
              <a:rPr lang="de-DE" sz="1600" b="1" dirty="0"/>
              <a:t>Lebenspraktische Fertigkeiten</a:t>
            </a:r>
            <a:r>
              <a:rPr lang="de-DE" sz="1600" dirty="0"/>
              <a:t> werden immanent vermittelt und trainiert, um alltägliche Lebenssituationen zu </a:t>
            </a:r>
            <a:r>
              <a:rPr lang="de-DE" sz="1600" dirty="0" smtClean="0"/>
              <a:t>bewältigen und </a:t>
            </a:r>
            <a:r>
              <a:rPr lang="de-DE" sz="1600" dirty="0"/>
              <a:t>eine (Wieder-)Eingliederung in das Arbeitsleben </a:t>
            </a:r>
            <a:r>
              <a:rPr lang="de-DE" sz="1600" dirty="0" smtClean="0"/>
              <a:t>zu gewährleisten. Die </a:t>
            </a:r>
            <a:r>
              <a:rPr lang="de-DE" sz="1600" dirty="0" err="1" smtClean="0"/>
              <a:t>bb</a:t>
            </a:r>
            <a:r>
              <a:rPr lang="de-DE" sz="1600" dirty="0" smtClean="0"/>
              <a:t>-gesellschaft bringt als zertifizierte Bildungsträgerin langjährige Erfahrungen in der Arbeit mit der Zielgruppe der langzeitarbeitslosen Menschen mit psychischen Vermittlungshemmnissen mit. Sie ist u.a. ein aktive Partnerin im Netzwerk der </a:t>
            </a:r>
            <a:r>
              <a:rPr lang="de-DE" sz="1600" b="1" dirty="0" smtClean="0"/>
              <a:t>psychosozialen</a:t>
            </a:r>
            <a:r>
              <a:rPr lang="de-DE" sz="1600" dirty="0" smtClean="0"/>
              <a:t> </a:t>
            </a:r>
            <a:r>
              <a:rPr lang="de-DE" sz="1600" b="1" dirty="0" smtClean="0"/>
              <a:t>Versorgung</a:t>
            </a:r>
            <a:r>
              <a:rPr lang="de-DE" sz="1600" dirty="0" smtClean="0"/>
              <a:t> der Hanse- und Universitätsstadt Rostock.</a:t>
            </a:r>
            <a:endParaRPr lang="de-DE" sz="1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091" y="2883281"/>
            <a:ext cx="3394463" cy="2166679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064" y="5153594"/>
            <a:ext cx="2752515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9"/>
            <a:ext cx="9493112" cy="943200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sz="2400" dirty="0"/>
              <a:t>Projektbeispiel </a:t>
            </a:r>
            <a:r>
              <a:rPr lang="de-DE" sz="2400" dirty="0" smtClean="0"/>
              <a:t>Region Rostock:</a:t>
            </a:r>
            <a:r>
              <a:rPr lang="de-DE" sz="2400" dirty="0"/>
              <a:t/>
            </a:r>
            <a:br>
              <a:rPr lang="de-DE" sz="2400" dirty="0"/>
            </a:br>
            <a:r>
              <a:rPr lang="de-DE" sz="2400" dirty="0"/>
              <a:t> </a:t>
            </a:r>
            <a:r>
              <a:rPr lang="de-DE" sz="2400" dirty="0" smtClean="0"/>
              <a:t>„Überregionale Unternehmenskooperationen für KMU “</a:t>
            </a:r>
            <a:endParaRPr lang="de-DE" sz="24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60000"/>
            <a:ext cx="7056784" cy="918044"/>
          </a:xfrm>
        </p:spPr>
        <p:txBody>
          <a:bodyPr/>
          <a:lstStyle/>
          <a:p>
            <a:r>
              <a:rPr lang="de-DE" sz="1400" b="1" dirty="0"/>
              <a:t>Träger</a:t>
            </a:r>
            <a:r>
              <a:rPr lang="de-DE" sz="1400" dirty="0"/>
              <a:t>:</a:t>
            </a:r>
            <a:r>
              <a:rPr lang="de-DE" sz="1400" b="1" dirty="0"/>
              <a:t> </a:t>
            </a:r>
            <a:r>
              <a:rPr lang="de-DE" sz="1400" dirty="0"/>
              <a:t>Unternehmerverband Rostock – Mittleres Mecklenburg</a:t>
            </a:r>
          </a:p>
          <a:p>
            <a:r>
              <a:rPr lang="de-DE" sz="1400" b="1" dirty="0"/>
              <a:t>Ansprechpartner</a:t>
            </a:r>
            <a:r>
              <a:rPr lang="de-DE" sz="1400" dirty="0"/>
              <a:t>: Birger Birkholz</a:t>
            </a:r>
          </a:p>
          <a:p>
            <a:r>
              <a:rPr lang="de-DE" sz="1400" b="1" dirty="0"/>
              <a:t>Förderzeitraum</a:t>
            </a:r>
            <a:r>
              <a:rPr lang="de-DE" sz="1400" dirty="0"/>
              <a:t>: 2019 – 2020, Strukturentwicklungsmaßnahme + 2019 – 2021,  Regionalbudget</a:t>
            </a:r>
          </a:p>
          <a:p>
            <a:r>
              <a:rPr lang="de-DE" sz="1400" b="1" dirty="0"/>
              <a:t>Förderhöhe</a:t>
            </a:r>
            <a:r>
              <a:rPr lang="de-DE" sz="1400" dirty="0"/>
              <a:t>:  25.000,00 €  + </a:t>
            </a:r>
            <a:r>
              <a:rPr lang="de-DE" sz="1400" dirty="0" smtClean="0"/>
              <a:t>164.496,00 </a:t>
            </a:r>
            <a:r>
              <a:rPr lang="de-DE" sz="1400" dirty="0"/>
              <a:t>€</a:t>
            </a:r>
          </a:p>
          <a:p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8400"/>
            <a:ext cx="68347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de-DE" sz="1600" dirty="0"/>
              <a:t>Der Aufbau und die Stärkung internationaler Wirtschaftskontakte haben für die Weiterentwicklung, Stabilisierung sowie die Stärkung der </a:t>
            </a:r>
            <a:r>
              <a:rPr lang="de-DE" sz="1600" dirty="0" smtClean="0"/>
              <a:t>Wettbewerbsfähigkeit </a:t>
            </a:r>
            <a:r>
              <a:rPr lang="de-DE" sz="1600" dirty="0"/>
              <a:t>von klein- und mittelständischen Unternehmen </a:t>
            </a:r>
            <a:r>
              <a:rPr lang="de-DE" sz="1600" dirty="0" smtClean="0"/>
              <a:t>in der </a:t>
            </a:r>
            <a:r>
              <a:rPr lang="de-DE" sz="1600" dirty="0"/>
              <a:t>Region </a:t>
            </a:r>
            <a:r>
              <a:rPr lang="de-DE" sz="1600" dirty="0" smtClean="0"/>
              <a:t>Rostock eine </a:t>
            </a:r>
            <a:r>
              <a:rPr lang="de-DE" sz="1600" dirty="0"/>
              <a:t>große Bedeutung</a:t>
            </a:r>
            <a:r>
              <a:rPr lang="de-DE" sz="1600" dirty="0" smtClean="0"/>
              <a:t>. </a:t>
            </a:r>
            <a:r>
              <a:rPr lang="de-DE" sz="1600" dirty="0"/>
              <a:t>Der Unternehmerverband Rostock unterstützt </a:t>
            </a:r>
            <a:r>
              <a:rPr lang="de-DE" sz="1600" dirty="0" smtClean="0"/>
              <a:t>deshalb Unternehmen, die </a:t>
            </a:r>
            <a:r>
              <a:rPr lang="de-DE" sz="1600" dirty="0"/>
              <a:t>Interesse am Auf- bzw. Ausbau von internationalen Kontakten </a:t>
            </a:r>
            <a:r>
              <a:rPr lang="de-DE" sz="1600" dirty="0" smtClean="0"/>
              <a:t>haben, </a:t>
            </a:r>
            <a:r>
              <a:rPr lang="de-DE" sz="1600" dirty="0"/>
              <a:t>bei der </a:t>
            </a:r>
            <a:r>
              <a:rPr lang="de-DE" sz="1600" b="1" dirty="0"/>
              <a:t>Verbesserung regionaler Kooperationen</a:t>
            </a:r>
            <a:r>
              <a:rPr lang="de-DE" sz="1600" dirty="0"/>
              <a:t>, bei der </a:t>
            </a:r>
            <a:r>
              <a:rPr lang="de-DE" sz="1600" b="1" dirty="0"/>
              <a:t>Mobilisierung und Stärkung regionaler Wachstumsziele</a:t>
            </a:r>
            <a:r>
              <a:rPr lang="de-DE" sz="1600" dirty="0"/>
              <a:t>, bei der </a:t>
            </a:r>
            <a:r>
              <a:rPr lang="de-DE" sz="1600" b="1" dirty="0"/>
              <a:t>Verstärkung von Maßnahmen des Regionalmarketings</a:t>
            </a:r>
            <a:r>
              <a:rPr lang="de-DE" sz="1600" dirty="0"/>
              <a:t> sowie bei der </a:t>
            </a:r>
            <a:r>
              <a:rPr lang="de-DE" sz="1600" b="1" dirty="0"/>
              <a:t>Fachkräfteversorgung</a:t>
            </a:r>
            <a:r>
              <a:rPr lang="de-DE" sz="1600" dirty="0"/>
              <a:t>. Konkret </a:t>
            </a:r>
            <a:r>
              <a:rPr lang="de-DE" sz="1600" dirty="0" smtClean="0"/>
              <a:t>geht es um </a:t>
            </a:r>
            <a:r>
              <a:rPr lang="de-DE" sz="1600" dirty="0"/>
              <a:t>den Aufbau einer Koordinierungsstelle beim Unternehmerverband zur Entwicklung einer internationalen Vernetzung zwischen </a:t>
            </a:r>
            <a:r>
              <a:rPr lang="de-DE" sz="1600" dirty="0" smtClean="0"/>
              <a:t>den Unternehmen </a:t>
            </a:r>
            <a:r>
              <a:rPr lang="de-DE" sz="1600" dirty="0"/>
              <a:t>der </a:t>
            </a:r>
            <a:r>
              <a:rPr lang="de-DE" sz="1600" dirty="0" err="1"/>
              <a:t>Regiopolregion</a:t>
            </a:r>
            <a:r>
              <a:rPr lang="de-DE" sz="1600" dirty="0"/>
              <a:t> Rostock und </a:t>
            </a:r>
            <a:r>
              <a:rPr lang="de-DE" sz="1600" dirty="0" smtClean="0"/>
              <a:t>den Zielregionen u.a. in Holland, dem Baltischen Raum oder in ausgewählten Ländern Osteuropas</a:t>
            </a:r>
            <a:r>
              <a:rPr lang="de-DE" sz="1600" dirty="0"/>
              <a:t>. Basis und wichtigstes Arbeitsinstrument für das zu bildende </a:t>
            </a:r>
            <a:r>
              <a:rPr lang="de-DE" sz="1600" dirty="0" smtClean="0"/>
              <a:t>Unternehmernetzwerk </a:t>
            </a:r>
            <a:r>
              <a:rPr lang="de-DE" sz="1600" dirty="0"/>
              <a:t>sind </a:t>
            </a:r>
            <a:r>
              <a:rPr lang="de-DE" sz="1600" dirty="0" smtClean="0"/>
              <a:t>laut Unternehmerverband die </a:t>
            </a:r>
            <a:r>
              <a:rPr lang="de-DE" sz="1600" dirty="0"/>
              <a:t>so genannten Unternehmenssteckbriefe, mit deren Hilfe sich an Kontakten interessierte Unternehmen im Netzwerk präsentieren und so nach passenden </a:t>
            </a:r>
            <a:r>
              <a:rPr lang="de-DE" sz="1600" dirty="0" err="1" smtClean="0"/>
              <a:t>Partner:innen</a:t>
            </a:r>
            <a:r>
              <a:rPr lang="de-DE" sz="1600" dirty="0" smtClean="0"/>
              <a:t> </a:t>
            </a:r>
            <a:r>
              <a:rPr lang="de-DE" sz="1600" dirty="0"/>
              <a:t>suchen </a:t>
            </a:r>
            <a:r>
              <a:rPr lang="de-DE" sz="1600" dirty="0" smtClean="0"/>
              <a:t>können</a:t>
            </a:r>
            <a:r>
              <a:rPr lang="de-DE" sz="1600" dirty="0"/>
              <a:t>. Zusammen mit der Baltic Consulting GmbH werden </a:t>
            </a:r>
            <a:r>
              <a:rPr lang="de-DE" sz="1600" dirty="0" smtClean="0"/>
              <a:t>neue </a:t>
            </a:r>
            <a:r>
              <a:rPr lang="de-DE" sz="1600" dirty="0"/>
              <a:t>Aktivitäten und Kontakte </a:t>
            </a:r>
            <a:r>
              <a:rPr lang="de-DE" sz="1600" dirty="0" smtClean="0"/>
              <a:t>erschlossen</a:t>
            </a:r>
            <a:r>
              <a:rPr lang="de-DE" sz="1600" dirty="0"/>
              <a:t>.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309" y="2673865"/>
            <a:ext cx="3097929" cy="3492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9663" y="1552622"/>
            <a:ext cx="2152799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75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2" y="1889075"/>
            <a:ext cx="9722328" cy="4885200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3726" y="539477"/>
            <a:ext cx="9493200" cy="1224136"/>
          </a:xfrm>
        </p:spPr>
        <p:txBody>
          <a:bodyPr/>
          <a:lstStyle/>
          <a:p>
            <a:pPr algn="ctr"/>
            <a:r>
              <a:rPr lang="de-DE" altLang="de-DE" dirty="0"/>
              <a:t>Projekte des Regionalbeirates zur </a:t>
            </a:r>
            <a:r>
              <a:rPr lang="de-DE" altLang="de-DE" dirty="0" smtClean="0"/>
              <a:t>Arbeitsmarkt- und Strukturentwicklung sowie </a:t>
            </a:r>
            <a:r>
              <a:rPr lang="de-DE" altLang="de-DE" dirty="0"/>
              <a:t>zur Verbesserung der regionalen Wirtschaftsstruktur (GRW)</a:t>
            </a:r>
            <a:br>
              <a:rPr lang="de-DE" altLang="de-DE" dirty="0"/>
            </a:br>
            <a:r>
              <a:rPr lang="de-DE" altLang="de-DE" kern="0" dirty="0"/>
              <a:t/>
            </a:r>
            <a:br>
              <a:rPr lang="de-DE" altLang="de-DE" kern="0" dirty="0"/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sp>
        <p:nvSpPr>
          <p:cNvPr id="8" name="Wolkenförmige Legende 7"/>
          <p:cNvSpPr/>
          <p:nvPr/>
        </p:nvSpPr>
        <p:spPr>
          <a:xfrm flipH="1" flipV="1">
            <a:off x="4135981" y="2112124"/>
            <a:ext cx="3816424" cy="1562332"/>
          </a:xfrm>
          <a:prstGeom prst="cloudCallou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 smtClean="0"/>
          </a:p>
        </p:txBody>
      </p:sp>
      <p:sp>
        <p:nvSpPr>
          <p:cNvPr id="9" name="Textfeld 8"/>
          <p:cNvSpPr txBox="1"/>
          <p:nvPr/>
        </p:nvSpPr>
        <p:spPr>
          <a:xfrm>
            <a:off x="4805845" y="2231571"/>
            <a:ext cx="24766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Was passiert eigentlich in der Mecklenburgischen Seenplatte?</a:t>
            </a:r>
          </a:p>
        </p:txBody>
      </p:sp>
    </p:spTree>
    <p:extLst>
      <p:ext uri="{BB962C8B-B14F-4D97-AF65-F5344CB8AC3E}">
        <p14:creationId xmlns:p14="http://schemas.microsoft.com/office/powerpoint/2010/main" val="2577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</a:t>
            </a:r>
            <a:r>
              <a:rPr lang="de-DE" dirty="0" smtClean="0"/>
              <a:t>Mecklenburgische Seenplatte: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„Sprungbrett“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/>
              <a:t>Trägerin</a:t>
            </a:r>
            <a:r>
              <a:rPr lang="de-DE" sz="1400" dirty="0"/>
              <a:t>: </a:t>
            </a:r>
            <a:r>
              <a:rPr lang="de-DE" sz="1400" dirty="0" smtClean="0"/>
              <a:t>Bildungszentrum Nordost GmbH &amp; Co. KG</a:t>
            </a:r>
            <a:endParaRPr lang="de-DE" sz="1400" dirty="0"/>
          </a:p>
          <a:p>
            <a:r>
              <a:rPr lang="de-DE" sz="1400" b="1" dirty="0"/>
              <a:t>Ansprechpartnerin</a:t>
            </a:r>
            <a:r>
              <a:rPr lang="de-DE" sz="1400" dirty="0"/>
              <a:t>: </a:t>
            </a:r>
            <a:r>
              <a:rPr lang="de-DE" sz="1400" dirty="0" smtClean="0"/>
              <a:t>Ingrid Schnoor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2022 – 2023, </a:t>
            </a:r>
            <a:r>
              <a:rPr lang="de-DE" sz="1400" dirty="0" smtClean="0"/>
              <a:t>Integrationsprojekt</a:t>
            </a:r>
            <a:endParaRPr lang="de-DE" sz="1400" dirty="0"/>
          </a:p>
          <a:p>
            <a:r>
              <a:rPr lang="de-DE" sz="1400" b="1" dirty="0" smtClean="0"/>
              <a:t>Förderhöhe</a:t>
            </a:r>
            <a:r>
              <a:rPr lang="de-DE" sz="1400" dirty="0" smtClean="0"/>
              <a:t>: 55.136,29 €</a:t>
            </a:r>
            <a:endParaRPr lang="de-DE" sz="1400" b="1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599350" y="2139280"/>
            <a:ext cx="647474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Seit 1990 ist das Bildungszentrum Nordost (BZNO) ein wichtiger Akteur der beruflichen Bildung in Mecklenburg-Vorpommern. Mit über </a:t>
            </a:r>
            <a:r>
              <a:rPr lang="de-DE" sz="1600" dirty="0" smtClean="0"/>
              <a:t>100 Mitarbeitenden </a:t>
            </a:r>
            <a:r>
              <a:rPr lang="de-DE" sz="1600" dirty="0"/>
              <a:t>an </a:t>
            </a:r>
            <a:r>
              <a:rPr lang="de-DE" sz="1600" dirty="0" smtClean="0"/>
              <a:t>10 </a:t>
            </a:r>
            <a:r>
              <a:rPr lang="de-DE" sz="1600" dirty="0"/>
              <a:t>Standorten </a:t>
            </a:r>
            <a:r>
              <a:rPr lang="de-DE" sz="1600" dirty="0" smtClean="0"/>
              <a:t>im Land </a:t>
            </a:r>
            <a:r>
              <a:rPr lang="de-DE" sz="1600" b="1" dirty="0" smtClean="0"/>
              <a:t>unterrichtet</a:t>
            </a:r>
            <a:r>
              <a:rPr lang="de-DE" sz="1600" dirty="0" smtClean="0"/>
              <a:t>, </a:t>
            </a:r>
            <a:r>
              <a:rPr lang="de-DE" sz="1600" b="1" dirty="0" smtClean="0"/>
              <a:t>schult</a:t>
            </a:r>
            <a:r>
              <a:rPr lang="de-DE" sz="1600" dirty="0" smtClean="0"/>
              <a:t> </a:t>
            </a:r>
            <a:r>
              <a:rPr lang="de-DE" sz="1600" dirty="0"/>
              <a:t>und </a:t>
            </a:r>
            <a:r>
              <a:rPr lang="de-DE" sz="1600" b="1" dirty="0" smtClean="0"/>
              <a:t>qualifiziert</a:t>
            </a:r>
            <a:r>
              <a:rPr lang="de-DE" sz="1600" dirty="0" smtClean="0"/>
              <a:t> BZNO </a:t>
            </a:r>
            <a:r>
              <a:rPr lang="de-DE" sz="1600" dirty="0"/>
              <a:t>jährlich </a:t>
            </a:r>
            <a:r>
              <a:rPr lang="de-DE" sz="1600" dirty="0" smtClean="0"/>
              <a:t>viele </a:t>
            </a:r>
            <a:r>
              <a:rPr lang="de-DE" sz="1600" dirty="0"/>
              <a:t>Menschen, die beruflich weiterkommen </a:t>
            </a:r>
            <a:r>
              <a:rPr lang="de-DE" sz="1600" dirty="0" smtClean="0"/>
              <a:t>wollen. Denn: </a:t>
            </a:r>
            <a:r>
              <a:rPr lang="de-DE" sz="1600" b="1" dirty="0" smtClean="0"/>
              <a:t>Abschlussorientierte </a:t>
            </a:r>
            <a:r>
              <a:rPr lang="de-DE" sz="1600" b="1" dirty="0"/>
              <a:t>Bildung</a:t>
            </a:r>
            <a:r>
              <a:rPr lang="de-DE" sz="1600" dirty="0"/>
              <a:t>, </a:t>
            </a:r>
            <a:r>
              <a:rPr lang="de-DE" sz="1600" b="1" dirty="0"/>
              <a:t>Fort- und Weiterbildungen</a:t>
            </a:r>
            <a:r>
              <a:rPr lang="de-DE" sz="1600" dirty="0"/>
              <a:t> erfahren </a:t>
            </a:r>
            <a:r>
              <a:rPr lang="de-DE" sz="1600" dirty="0" smtClean="0"/>
              <a:t>auf </a:t>
            </a:r>
            <a:r>
              <a:rPr lang="de-DE" sz="1600" dirty="0"/>
              <a:t>dem Arbeitsmarkt einen immer größer werdenden </a:t>
            </a:r>
            <a:r>
              <a:rPr lang="de-DE" sz="1600" dirty="0" smtClean="0"/>
              <a:t>Stellenwert. </a:t>
            </a:r>
          </a:p>
          <a:p>
            <a:pPr algn="just"/>
            <a:r>
              <a:rPr lang="de-DE" sz="1600" dirty="0" smtClean="0"/>
              <a:t>Die Teilnehmenden des Projektes </a:t>
            </a:r>
            <a:r>
              <a:rPr lang="de-DE" sz="1600" i="1" dirty="0" smtClean="0"/>
              <a:t>Sprungbrett</a:t>
            </a:r>
            <a:r>
              <a:rPr lang="de-DE" sz="1600" dirty="0" smtClean="0"/>
              <a:t> sind Menschen, die auf Grund fehlender </a:t>
            </a:r>
            <a:r>
              <a:rPr lang="de-DE" sz="1600" dirty="0"/>
              <a:t>beruflicher Qualifikationen noch nicht eingegliedert werden </a:t>
            </a:r>
            <a:r>
              <a:rPr lang="de-DE" sz="1600" dirty="0" smtClean="0"/>
              <a:t>können, die </a:t>
            </a:r>
            <a:r>
              <a:rPr lang="de-DE" sz="1600" dirty="0"/>
              <a:t>Möglichkeiten von Fort- und Weiterbildungen für sich noch nicht erschlossen </a:t>
            </a:r>
            <a:r>
              <a:rPr lang="de-DE" sz="1600" dirty="0" smtClean="0"/>
              <a:t>oder alternative </a:t>
            </a:r>
            <a:r>
              <a:rPr lang="de-DE" sz="1600" dirty="0"/>
              <a:t>Tätigkeitschancen bisher nicht in Betracht gezogen haben. </a:t>
            </a:r>
            <a:r>
              <a:rPr lang="de-DE" sz="1600" dirty="0" smtClean="0"/>
              <a:t>Und welche individuellen Chancen des Einstiegs in den Arbeitsmarkt bestehen, ist vielen nicht bewusst. Das Projekt zielt daher auf den </a:t>
            </a:r>
            <a:r>
              <a:rPr lang="de-DE" sz="1600" b="1" dirty="0"/>
              <a:t>Abbau vorhandener Motivations- und </a:t>
            </a:r>
            <a:r>
              <a:rPr lang="de-DE" sz="1600" b="1" dirty="0" smtClean="0"/>
              <a:t>Vermittlungshemmnisse</a:t>
            </a:r>
            <a:r>
              <a:rPr lang="de-DE" sz="1600" dirty="0"/>
              <a:t>, die </a:t>
            </a:r>
            <a:r>
              <a:rPr lang="de-DE" sz="1600" b="1" dirty="0"/>
              <a:t>Steigerung des Selbstwert- und Lebensgefühls</a:t>
            </a:r>
            <a:r>
              <a:rPr lang="de-DE" sz="1600" dirty="0"/>
              <a:t> sowie auf die </a:t>
            </a:r>
            <a:r>
              <a:rPr lang="de-DE" sz="1600" b="1" dirty="0"/>
              <a:t>Verbesserung der persönlichen </a:t>
            </a:r>
            <a:r>
              <a:rPr lang="de-DE" sz="1600" b="1" dirty="0" smtClean="0"/>
              <a:t>Leistungsfähigkeit</a:t>
            </a:r>
            <a:r>
              <a:rPr lang="de-DE" sz="1600" dirty="0" smtClean="0"/>
              <a:t>, um die </a:t>
            </a:r>
            <a:r>
              <a:rPr lang="de-DE" sz="1600" b="1" dirty="0"/>
              <a:t>Heranführung</a:t>
            </a:r>
            <a:r>
              <a:rPr lang="de-DE" sz="1600" dirty="0"/>
              <a:t> der </a:t>
            </a:r>
            <a:r>
              <a:rPr lang="de-DE" sz="1600" dirty="0" smtClean="0"/>
              <a:t>Teilnehmenden </a:t>
            </a:r>
            <a:r>
              <a:rPr lang="de-DE" sz="1600" b="1" dirty="0"/>
              <a:t>an den Ausbildungs- und Arbeitsmarkt</a:t>
            </a:r>
            <a:r>
              <a:rPr lang="de-DE" sz="1600" dirty="0"/>
              <a:t> zu fördern und eine Eingliederung in eine versicherungspflichtige </a:t>
            </a:r>
            <a:r>
              <a:rPr lang="de-DE" sz="1600" dirty="0" smtClean="0"/>
              <a:t>Beschäftigung oder eine weiterführende </a:t>
            </a:r>
            <a:r>
              <a:rPr lang="de-DE" sz="1600" dirty="0"/>
              <a:t>Qualifizierung zu </a:t>
            </a:r>
            <a:r>
              <a:rPr lang="de-DE" sz="1600" dirty="0" smtClean="0"/>
              <a:t>ermöglichen. Dabei berücksichtigt das Projekt auch das </a:t>
            </a:r>
            <a:r>
              <a:rPr lang="de-DE" sz="1600" dirty="0"/>
              <a:t>Umfeld der </a:t>
            </a:r>
            <a:r>
              <a:rPr lang="de-DE" sz="1600" dirty="0" smtClean="0"/>
              <a:t>Teilnehmenden.</a:t>
            </a:r>
            <a:endParaRPr lang="de-DE" sz="1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571" y="5801361"/>
            <a:ext cx="2815929" cy="396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445" y="4267432"/>
            <a:ext cx="3260217" cy="119133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411" y="1999432"/>
            <a:ext cx="3260251" cy="22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8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</a:t>
            </a:r>
            <a:r>
              <a:rPr lang="de-DE" dirty="0" smtClean="0"/>
              <a:t>Mecklenburgische Seenplatte: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 </a:t>
            </a:r>
            <a:r>
              <a:rPr lang="de-DE" smtClean="0"/>
              <a:t>„Abenteuerland“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/>
              <a:t>Trägerin</a:t>
            </a:r>
            <a:r>
              <a:rPr lang="de-DE" sz="1400" dirty="0"/>
              <a:t>: 13° </a:t>
            </a:r>
            <a:r>
              <a:rPr lang="de-DE" sz="1400" dirty="0" err="1"/>
              <a:t>Crossmedia</a:t>
            </a:r>
            <a:r>
              <a:rPr lang="de-DE" sz="1400" dirty="0"/>
              <a:t> Agentur</a:t>
            </a:r>
          </a:p>
          <a:p>
            <a:r>
              <a:rPr lang="de-DE" sz="1400" b="1" dirty="0"/>
              <a:t>Ansprechpartner</a:t>
            </a:r>
            <a:r>
              <a:rPr lang="de-DE" sz="1400" dirty="0"/>
              <a:t>: Martin Horst</a:t>
            </a:r>
          </a:p>
          <a:p>
            <a:r>
              <a:rPr lang="de-DE" sz="1400" b="1" dirty="0"/>
              <a:t>Förderzeitraum</a:t>
            </a:r>
            <a:r>
              <a:rPr lang="de-DE" sz="1400" dirty="0"/>
              <a:t>: 2019 – 2021, Regionalbudgetprojekt</a:t>
            </a:r>
          </a:p>
          <a:p>
            <a:r>
              <a:rPr lang="de-DE" sz="1400" b="1" dirty="0"/>
              <a:t>Förderhöhe</a:t>
            </a:r>
            <a:r>
              <a:rPr lang="de-DE" sz="1400" dirty="0"/>
              <a:t>: 147.619,00 €</a:t>
            </a:r>
            <a:endParaRPr lang="de-DE" sz="1400" b="1" dirty="0"/>
          </a:p>
          <a:p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62587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/>
              <a:t>Unendliche Weiten, eine atemberaubende Seenlandschaft und viel Potenzial, neue berufliche Wege einzuschlagen: Die Mecklenburgische Seenplatte. Bei </a:t>
            </a:r>
            <a:r>
              <a:rPr lang="de-DE" sz="1600" b="1" i="1" dirty="0" smtClean="0"/>
              <a:t>Abenteuerland</a:t>
            </a:r>
            <a:r>
              <a:rPr lang="de-DE" sz="1600" b="1" dirty="0" smtClean="0"/>
              <a:t> </a:t>
            </a:r>
            <a:r>
              <a:rPr lang="de-DE" sz="1600" dirty="0" smtClean="0"/>
              <a:t>geht </a:t>
            </a:r>
            <a:r>
              <a:rPr lang="de-DE" sz="1600" dirty="0"/>
              <a:t>es um die </a:t>
            </a:r>
            <a:r>
              <a:rPr lang="de-DE" sz="1600" b="1" dirty="0"/>
              <a:t>Konzeption und Umsetzung einer Kommunikationskampagne</a:t>
            </a:r>
            <a:r>
              <a:rPr lang="de-DE" sz="1600" dirty="0"/>
              <a:t>, die regionsspezifisch das </a:t>
            </a:r>
            <a:r>
              <a:rPr lang="de-DE" sz="1600" b="1" dirty="0"/>
              <a:t>Regionalmarketing</a:t>
            </a:r>
            <a:r>
              <a:rPr lang="de-DE" sz="1600" dirty="0"/>
              <a:t> für den Landkreis Mecklenburgische Seenplatte nachhaltig prägt und </a:t>
            </a:r>
            <a:r>
              <a:rPr lang="de-DE" sz="1600" b="1" dirty="0"/>
              <a:t>unverwechselbar</a:t>
            </a:r>
            <a:r>
              <a:rPr lang="de-DE" sz="1600" dirty="0"/>
              <a:t> macht. Junge Fachkräfte sollen über unterschiedliche </a:t>
            </a:r>
            <a:r>
              <a:rPr lang="de-DE" sz="1600" dirty="0" smtClean="0"/>
              <a:t>Kanäle erreicht werden. Es </a:t>
            </a:r>
            <a:r>
              <a:rPr lang="de-DE" sz="1600" dirty="0"/>
              <a:t>geht dabei vor allem um Identitätsstiftung und Fachkräftezuzug. So werden </a:t>
            </a:r>
            <a:r>
              <a:rPr lang="de-DE" sz="1600" dirty="0" smtClean="0"/>
              <a:t>beispielsweise auf einem YouTube-Kanal in </a:t>
            </a:r>
            <a:r>
              <a:rPr lang="de-DE" sz="1600" dirty="0"/>
              <a:t>29 Videos </a:t>
            </a:r>
            <a:r>
              <a:rPr lang="de-DE" sz="1600" b="1" dirty="0" smtClean="0"/>
              <a:t>authentische</a:t>
            </a:r>
            <a:r>
              <a:rPr lang="de-DE" sz="1600" dirty="0" smtClean="0"/>
              <a:t> </a:t>
            </a:r>
            <a:r>
              <a:rPr lang="de-DE" sz="1600" b="1" dirty="0" smtClean="0"/>
              <a:t>Geschichten</a:t>
            </a:r>
            <a:r>
              <a:rPr lang="de-DE" sz="1600" dirty="0" smtClean="0"/>
              <a:t> von  Menschen erzählt, </a:t>
            </a:r>
            <a:r>
              <a:rPr lang="de-DE" sz="1600" dirty="0"/>
              <a:t>die in die Mecklenburgische Seenplatte zum Leben und Arbeiten gekommen bzw. zurück gekehrt </a:t>
            </a:r>
            <a:r>
              <a:rPr lang="de-DE" sz="1600" dirty="0" smtClean="0"/>
              <a:t>sind. Die Geschichten sind mit Leidenschaft, Humor und Überraschungen unterlegt: Eine </a:t>
            </a:r>
            <a:r>
              <a:rPr lang="de-DE" sz="1600" dirty="0"/>
              <a:t>Spitzensportlerin wird Bootsbauerin, eine erfolgreiche Karrierefrau tauscht Abu Dhabi gegen ein Bauernhofleben in Mecklenburg-Vorpommern, ein Aussteiger wird Schäfer. </a:t>
            </a:r>
            <a:r>
              <a:rPr lang="de-DE" sz="1600" dirty="0" smtClean="0"/>
              <a:t>Damit soll in erster Linie der Sehnsuchtsfaktor der Zuschauenden bedient werden. Es geht um Themen wie Nachhaltigkeit, kulturelles Erbe, regionale Wertschöpfung,  Lebensqualität, Daseinsvorsorge u.v.m. </a:t>
            </a:r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7792" y="2843733"/>
            <a:ext cx="3689305" cy="216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679" y="5364137"/>
            <a:ext cx="2735529" cy="1188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8234" y="1475329"/>
            <a:ext cx="1508423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1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9350" y="316178"/>
            <a:ext cx="9493112" cy="943379"/>
          </a:xfrm>
        </p:spPr>
        <p:txBody>
          <a:bodyPr/>
          <a:lstStyle/>
          <a:p>
            <a:pPr algn="ctr" defTabSz="808038">
              <a:tabLst>
                <a:tab pos="446088" algn="l"/>
                <a:tab pos="538163" algn="l"/>
                <a:tab pos="623888" algn="l"/>
              </a:tabLst>
            </a:pPr>
            <a:r>
              <a:rPr lang="de-DE" dirty="0"/>
              <a:t>Projektbeispiel </a:t>
            </a:r>
            <a:r>
              <a:rPr lang="de-DE" dirty="0" smtClean="0"/>
              <a:t>Mecklenburgische Seenplatte: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„LÖWENPITCH“</a:t>
            </a:r>
            <a:endParaRPr lang="de-DE" sz="2159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5426" y="1259557"/>
            <a:ext cx="5544616" cy="950243"/>
          </a:xfrm>
        </p:spPr>
        <p:txBody>
          <a:bodyPr/>
          <a:lstStyle/>
          <a:p>
            <a:r>
              <a:rPr lang="de-DE" sz="1400" b="1" dirty="0" smtClean="0"/>
              <a:t>Trägerin</a:t>
            </a:r>
            <a:r>
              <a:rPr lang="de-DE" sz="1400" dirty="0" smtClean="0"/>
              <a:t>: </a:t>
            </a:r>
            <a:r>
              <a:rPr lang="de-DE" sz="1400" dirty="0" err="1"/>
              <a:t>zoneEINZ</a:t>
            </a:r>
            <a:r>
              <a:rPr lang="de-DE" sz="1400" dirty="0"/>
              <a:t> GmbH</a:t>
            </a:r>
          </a:p>
          <a:p>
            <a:r>
              <a:rPr lang="de-DE" sz="1400" b="1" dirty="0"/>
              <a:t>Ansprechpartner</a:t>
            </a:r>
            <a:r>
              <a:rPr lang="de-DE" sz="1400" dirty="0"/>
              <a:t>: </a:t>
            </a:r>
            <a:r>
              <a:rPr lang="de-DE" sz="1400" dirty="0" smtClean="0"/>
              <a:t>Robert </a:t>
            </a:r>
            <a:r>
              <a:rPr lang="de-DE" sz="1400" dirty="0" err="1"/>
              <a:t>Gardlowski</a:t>
            </a:r>
            <a:endParaRPr lang="de-DE" sz="1400" dirty="0"/>
          </a:p>
          <a:p>
            <a:r>
              <a:rPr lang="de-DE" sz="1400" b="1" dirty="0"/>
              <a:t>Förderzeitraum</a:t>
            </a:r>
            <a:r>
              <a:rPr lang="de-DE" sz="1400" dirty="0"/>
              <a:t>: 2018 – </a:t>
            </a:r>
            <a:r>
              <a:rPr lang="de-DE" sz="1400" dirty="0" smtClean="0"/>
              <a:t>2020, </a:t>
            </a:r>
            <a:r>
              <a:rPr lang="de-DE" sz="1400" dirty="0"/>
              <a:t>Strukturentwicklungsmaßnahme</a:t>
            </a:r>
          </a:p>
          <a:p>
            <a:r>
              <a:rPr lang="de-DE" sz="1400" b="1" dirty="0"/>
              <a:t>Förderhöhe:</a:t>
            </a:r>
            <a:r>
              <a:rPr lang="de-DE" sz="1400" dirty="0"/>
              <a:t> </a:t>
            </a:r>
            <a:r>
              <a:rPr lang="de-DE" sz="1400" dirty="0" smtClean="0"/>
              <a:t>70.000,00 </a:t>
            </a:r>
            <a:r>
              <a:rPr lang="de-DE" sz="1400" dirty="0"/>
              <a:t>€</a:t>
            </a:r>
            <a:endParaRPr lang="de-DE" sz="14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9350" y="2139280"/>
            <a:ext cx="719482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600" dirty="0" smtClean="0"/>
              <a:t>In Mecklenburg-Vorpommern wird der Spieß umgedreht: Arbeitgeber:innen </a:t>
            </a:r>
            <a:r>
              <a:rPr lang="de-DE" sz="1600" dirty="0"/>
              <a:t>bewerben sich bei ihren potentiellen </a:t>
            </a:r>
            <a:r>
              <a:rPr lang="de-DE" sz="1600" dirty="0" err="1" smtClean="0"/>
              <a:t>Bewerber:innen</a:t>
            </a:r>
            <a:r>
              <a:rPr lang="de-DE" sz="1600" dirty="0" smtClean="0"/>
              <a:t>. </a:t>
            </a:r>
            <a:r>
              <a:rPr lang="de-DE" sz="1600" dirty="0"/>
              <a:t>Beim analogen Format </a:t>
            </a:r>
            <a:r>
              <a:rPr lang="de-DE" sz="1600" i="1" dirty="0"/>
              <a:t>LÖWENPITCH</a:t>
            </a:r>
            <a:r>
              <a:rPr lang="de-DE" sz="1600" dirty="0"/>
              <a:t> – </a:t>
            </a:r>
            <a:r>
              <a:rPr lang="de-DE" sz="1600" dirty="0" smtClean="0"/>
              <a:t>dem </a:t>
            </a:r>
            <a:r>
              <a:rPr lang="de-DE" sz="1600" dirty="0"/>
              <a:t>Talent-Recruiting-Marktplatz für </a:t>
            </a:r>
            <a:r>
              <a:rPr lang="de-DE" sz="1600" dirty="0" smtClean="0"/>
              <a:t>KMU – präsentieren </a:t>
            </a:r>
            <a:r>
              <a:rPr lang="de-DE" sz="1600" dirty="0"/>
              <a:t>sich jeweils bis zu sechs </a:t>
            </a:r>
            <a:r>
              <a:rPr lang="de-DE" sz="1600" b="1" dirty="0"/>
              <a:t>Unternehmen</a:t>
            </a:r>
            <a:r>
              <a:rPr lang="de-DE" sz="1600" dirty="0"/>
              <a:t> </a:t>
            </a:r>
            <a:r>
              <a:rPr lang="de-DE" sz="1600" dirty="0" smtClean="0"/>
              <a:t>(repräsentiert durch die sogenannten </a:t>
            </a:r>
            <a:r>
              <a:rPr lang="de-DE" sz="1600" dirty="0" err="1" smtClean="0"/>
              <a:t>Löw:innen</a:t>
            </a:r>
            <a:r>
              <a:rPr lang="de-DE" sz="1600" dirty="0" smtClean="0"/>
              <a:t>) innerhalb </a:t>
            </a:r>
            <a:r>
              <a:rPr lang="de-DE" sz="1600" dirty="0"/>
              <a:t>von je zehn Minuten auf einer Bühne in </a:t>
            </a:r>
            <a:r>
              <a:rPr lang="de-DE" sz="1600" b="1" dirty="0" smtClean="0"/>
              <a:t>Pitches</a:t>
            </a:r>
            <a:r>
              <a:rPr lang="de-DE" sz="1600" dirty="0" smtClean="0"/>
              <a:t> </a:t>
            </a:r>
            <a:r>
              <a:rPr lang="de-DE" sz="1600" dirty="0"/>
              <a:t>vor jungen Menschen, um sich und die </a:t>
            </a:r>
            <a:r>
              <a:rPr lang="de-DE" sz="1600" b="1" dirty="0"/>
              <a:t>Karrierechancen</a:t>
            </a:r>
            <a:r>
              <a:rPr lang="de-DE" sz="1600" dirty="0"/>
              <a:t> vorzustellen sowie die Teilnehmenden für eine Ausbildung oder ein Praktikum in genau ihrem Unternehmen zu gewinnen. </a:t>
            </a:r>
            <a:r>
              <a:rPr lang="de-DE" sz="1600" dirty="0" smtClean="0"/>
              <a:t>Mittels eines webbasierten </a:t>
            </a:r>
            <a:r>
              <a:rPr lang="de-DE" sz="1600" b="1" dirty="0" smtClean="0"/>
              <a:t>Live-Feedback-Systems</a:t>
            </a:r>
            <a:r>
              <a:rPr lang="de-DE" sz="1600" dirty="0" smtClean="0"/>
              <a:t> kann das Publikum zudem </a:t>
            </a:r>
            <a:r>
              <a:rPr lang="de-DE" sz="1600" dirty="0"/>
              <a:t>umgehend Rückmeldungen </a:t>
            </a:r>
            <a:r>
              <a:rPr lang="de-DE" sz="1600" dirty="0" smtClean="0"/>
              <a:t>zur </a:t>
            </a:r>
            <a:r>
              <a:rPr lang="de-DE" sz="1600" dirty="0"/>
              <a:t>Überzeugungskraft der unternehmensbezogenen </a:t>
            </a:r>
            <a:r>
              <a:rPr lang="de-DE" sz="1600" dirty="0" smtClean="0"/>
              <a:t>Angebote geben. Die Ausbildungsinteressierten erhalten hier nicht nur authentische Einblicke in die reale Berufs- und Arbeitswelt, das Format soll auch dazu animieren, sich rechtzeitig und aktiv mit dem Berufseinstieg auseinanderzusetzen und eventuell Ausbildungsabbrüche zu reduzieren. Vor </a:t>
            </a:r>
            <a:r>
              <a:rPr lang="de-DE" sz="1600" dirty="0"/>
              <a:t>dem Hintergrund der </a:t>
            </a:r>
            <a:r>
              <a:rPr lang="de-DE" sz="1600" dirty="0" err="1" smtClean="0"/>
              <a:t>coronabedingten</a:t>
            </a:r>
            <a:r>
              <a:rPr lang="de-DE" sz="1600" dirty="0" smtClean="0"/>
              <a:t> </a:t>
            </a:r>
            <a:r>
              <a:rPr lang="de-DE" sz="1600" dirty="0"/>
              <a:t>Kontaktbeschränkungen wurde das Format von der </a:t>
            </a:r>
            <a:r>
              <a:rPr lang="de-DE" sz="1600" dirty="0" err="1"/>
              <a:t>zoneEINZ</a:t>
            </a:r>
            <a:r>
              <a:rPr lang="de-DE" sz="1600" dirty="0"/>
              <a:t> GmbH und deren </a:t>
            </a:r>
            <a:r>
              <a:rPr lang="de-DE" sz="1600" dirty="0" err="1"/>
              <a:t>Partner:innen</a:t>
            </a:r>
            <a:r>
              <a:rPr lang="de-DE" sz="1600" dirty="0"/>
              <a:t> weiterentwickelt, sodass nunmehr auch eine digitale Variante genutzt werden kann. Die Entwicklung sowie Erprobung dieses innovativen – inzwischen regionsübergreifenden –  Formates der </a:t>
            </a:r>
            <a:r>
              <a:rPr lang="de-DE" sz="1600" b="1" dirty="0"/>
              <a:t>Nachwuchskräftegewinnung</a:t>
            </a:r>
            <a:r>
              <a:rPr lang="de-DE" sz="1600" dirty="0"/>
              <a:t> hat seinen Ursprung in der Mecklenburgischen </a:t>
            </a:r>
            <a:r>
              <a:rPr lang="de-DE" sz="1600" dirty="0" smtClean="0"/>
              <a:t>Seenplatte und wurde anschließend auch in der Region Rostock, in Vorpommern sowie in Westmecklenburg umgesetzt. </a:t>
            </a:r>
            <a:endParaRPr lang="de-DE" sz="160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smtClean="0"/>
              <a:t>ESF+ -Fördermöglichkeiten durch die Regionalbeiräte 2021-2027 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8" y="7087057"/>
            <a:ext cx="1554480" cy="32918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4178" y="2049134"/>
            <a:ext cx="2737674" cy="216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474" y="4524548"/>
            <a:ext cx="1963082" cy="1572904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121" y="3968314"/>
            <a:ext cx="1877731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22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8286C92-E54C-4763-A806-CBA45E4B5F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3679445"/>
            <a:ext cx="9504363" cy="2869200"/>
          </a:xfrm>
        </p:spPr>
        <p:txBody>
          <a:bodyPr/>
          <a:lstStyle/>
          <a:p>
            <a:r>
              <a:rPr lang="de-DE" b="1" dirty="0" smtClean="0"/>
              <a:t>Ministerium für Wirtschaft, Infrastruktur, Tourismus und Arbeit</a:t>
            </a:r>
          </a:p>
          <a:p>
            <a:r>
              <a:rPr lang="de-DE" b="1" dirty="0" smtClean="0"/>
              <a:t>Mecklenburg-Vorpommern</a:t>
            </a:r>
            <a:endParaRPr lang="de-DE" b="1" dirty="0"/>
          </a:p>
          <a:p>
            <a:r>
              <a:rPr lang="de-DE" dirty="0" smtClean="0"/>
              <a:t>Frank Geißler</a:t>
            </a:r>
            <a:endParaRPr lang="de-DE" dirty="0"/>
          </a:p>
          <a:p>
            <a:r>
              <a:rPr lang="de-DE" dirty="0"/>
              <a:t>Telefon +49 385 </a:t>
            </a:r>
            <a:r>
              <a:rPr lang="de-DE" dirty="0" smtClean="0"/>
              <a:t>588-15320</a:t>
            </a:r>
            <a:endParaRPr lang="de-DE" dirty="0"/>
          </a:p>
          <a:p>
            <a:r>
              <a:rPr lang="de-DE" dirty="0" err="1" smtClean="0"/>
              <a:t>eMail</a:t>
            </a:r>
            <a:r>
              <a:rPr lang="de-DE" dirty="0" smtClean="0"/>
              <a:t>: f.geissler@wm.mv-regierung.de</a:t>
            </a:r>
            <a:endParaRPr lang="de-DE" dirty="0"/>
          </a:p>
          <a:p>
            <a:endParaRPr lang="de-DE" dirty="0"/>
          </a:p>
          <a:p>
            <a:r>
              <a:rPr lang="de-DE" b="1" dirty="0" err="1" smtClean="0"/>
              <a:t>www.regierung-mv.de</a:t>
            </a:r>
            <a:endParaRPr lang="de-DE" b="1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DBCE883A-3D90-4D88-9493-8E45AEFA5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725" y="1259557"/>
            <a:ext cx="7739998" cy="814754"/>
          </a:xfrm>
        </p:spPr>
        <p:txBody>
          <a:bodyPr/>
          <a:lstStyle/>
          <a:p>
            <a:r>
              <a:rPr lang="de-DE" dirty="0"/>
              <a:t>Vielen Dank für Ihre Aufmerksamkeit!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25" y="827557"/>
            <a:ext cx="2039998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7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V">
  <a:themeElements>
    <a:clrScheme name="Benutzerdefiniert 190">
      <a:dk1>
        <a:srgbClr val="005E90"/>
      </a:dk1>
      <a:lt1>
        <a:sysClr val="window" lastClr="FFFFFF"/>
      </a:lt1>
      <a:dk2>
        <a:srgbClr val="000000"/>
      </a:dk2>
      <a:lt2>
        <a:srgbClr val="BFBFBF"/>
      </a:lt2>
      <a:accent1>
        <a:srgbClr val="005E90"/>
      </a:accent1>
      <a:accent2>
        <a:srgbClr val="0CA0D9"/>
      </a:accent2>
      <a:accent3>
        <a:srgbClr val="289B38"/>
      </a:accent3>
      <a:accent4>
        <a:srgbClr val="AA192B"/>
      </a:accent4>
      <a:accent5>
        <a:srgbClr val="F2B700"/>
      </a:accent5>
      <a:accent6>
        <a:srgbClr val="95D5FF"/>
      </a:accent6>
      <a:hlink>
        <a:srgbClr val="005E90"/>
      </a:hlink>
      <a:folHlink>
        <a:srgbClr val="005E9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sz="20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10 MV_PowerPoint_Vorlage.potx" id="{50956FC7-A601-4BB4-81C4-C930A58E0B5A}" vid="{8E7E8454-6D4D-4DDE-92D6-DDEDF3841714}"/>
    </a:ext>
  </a:extLst>
</a:theme>
</file>

<file path=ppt/theme/theme2.xml><?xml version="1.0" encoding="utf-8"?>
<a:theme xmlns:a="http://schemas.openxmlformats.org/drawingml/2006/main" name="Office">
  <a:themeElements>
    <a:clrScheme name="Benutzerdefiniert 3">
      <a:dk1>
        <a:sysClr val="windowText" lastClr="000000"/>
      </a:dk1>
      <a:lt1>
        <a:sysClr val="window" lastClr="FFFFFF"/>
      </a:lt1>
      <a:dk2>
        <a:srgbClr val="004E95"/>
      </a:dk2>
      <a:lt2>
        <a:srgbClr val="287DA8"/>
      </a:lt2>
      <a:accent1>
        <a:srgbClr val="A4C2D7"/>
      </a:accent1>
      <a:accent2>
        <a:srgbClr val="FBC33D"/>
      </a:accent2>
      <a:accent3>
        <a:srgbClr val="E60022"/>
      </a:accent3>
      <a:accent4>
        <a:srgbClr val="008D57"/>
      </a:accent4>
      <a:accent5>
        <a:srgbClr val="004E95"/>
      </a:accent5>
      <a:accent6>
        <a:srgbClr val="287DA8"/>
      </a:accent6>
      <a:hlink>
        <a:srgbClr val="000000"/>
      </a:hlink>
      <a:folHlink>
        <a:srgbClr val="0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Benutzerdefiniert 3">
      <a:dk1>
        <a:sysClr val="windowText" lastClr="000000"/>
      </a:dk1>
      <a:lt1>
        <a:sysClr val="window" lastClr="FFFFFF"/>
      </a:lt1>
      <a:dk2>
        <a:srgbClr val="004E95"/>
      </a:dk2>
      <a:lt2>
        <a:srgbClr val="287DA8"/>
      </a:lt2>
      <a:accent1>
        <a:srgbClr val="A4C2D7"/>
      </a:accent1>
      <a:accent2>
        <a:srgbClr val="FBC33D"/>
      </a:accent2>
      <a:accent3>
        <a:srgbClr val="E60022"/>
      </a:accent3>
      <a:accent4>
        <a:srgbClr val="008D57"/>
      </a:accent4>
      <a:accent5>
        <a:srgbClr val="004E95"/>
      </a:accent5>
      <a:accent6>
        <a:srgbClr val="287DA8"/>
      </a:accent6>
      <a:hlink>
        <a:srgbClr val="000000"/>
      </a:hlink>
      <a:folHlink>
        <a:srgbClr val="0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10 MV_PowerPoint_Vorlage</Template>
  <TotalTime>0</TotalTime>
  <Words>4081</Words>
  <Application>Microsoft Office PowerPoint</Application>
  <PresentationFormat>Benutzerdefiniert</PresentationFormat>
  <Paragraphs>256</Paragraphs>
  <Slides>30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5" baseType="lpstr">
      <vt:lpstr>Arial</vt:lpstr>
      <vt:lpstr>Calibri</vt:lpstr>
      <vt:lpstr>Garamond</vt:lpstr>
      <vt:lpstr>Wingdings</vt:lpstr>
      <vt:lpstr>MV</vt:lpstr>
      <vt:lpstr>Fördermöglichkeiten in M-V durch die Regionalbeiräte  ESF+ 2021-2027</vt:lpstr>
      <vt:lpstr>ESF+ -Förderung nach dem Prinzip der Regionalisierung</vt:lpstr>
      <vt:lpstr>Verteilung der ESF+ -Mittel auf vier Regionen in M-V</vt:lpstr>
      <vt:lpstr>Zusammensetzung der Regionalbeiräte </vt:lpstr>
      <vt:lpstr>Regionalbeiräte: Vorsitzende und Stellvertreter:innen </vt:lpstr>
      <vt:lpstr>Verstärkte Zusammenarbeit mit weiteren Akteur:innen in der neuen ESF+ -Förderperiode</vt:lpstr>
      <vt:lpstr>ESF+ -Budget 2021-2027 für die Förderinstrumente  Integrationsprojekte + Strukturentwicklungsmaßnahmen </vt:lpstr>
      <vt:lpstr>Regionalisierte Förderinstrumente im ESF+</vt:lpstr>
      <vt:lpstr>1. Förderung von Strukturentwicklungsmaßnahmen</vt:lpstr>
      <vt:lpstr>2. Förderung von Integrationsprojekten</vt:lpstr>
      <vt:lpstr>Förderung von Regionalbudgetprojekten – Gemeinschaftsaufgabe „Verbesserung der regionalen Wirtschaftsstruktur“ (GRW) (1)</vt:lpstr>
      <vt:lpstr>Förderung von Regionalbudgetprojekten – Gemeinschaftsaufgabe „Verbesserung der regionalen Wirtschaftsstruktur“ (GRW) (2)</vt:lpstr>
      <vt:lpstr>Geschäftsstellen der Regionalbeiräte  Ansprechpartner:innen </vt:lpstr>
      <vt:lpstr>Projekte des Regionalbeirates zur Arbeitsmarkt- und Strukturentwicklung </vt:lpstr>
      <vt:lpstr>Projektbeispiele Vorpommern:  „Accelerator“ | „MakerSpace“ </vt:lpstr>
      <vt:lpstr>Projekte des Regionalbeirates zur Arbeitsmarkt- und Strukturentwicklung sowie zur Verbesserung der regionalen Wirtschaftsstruktur (GRW) </vt:lpstr>
      <vt:lpstr>Projektbeispiel Westmecklenburg:  „Kompetenzzentrum Food Academy“</vt:lpstr>
      <vt:lpstr>Projektbeispiel Westmecklenburg:  „FASIKUN – Fachkräftesicherung im Kunststoffnetzwerk“</vt:lpstr>
      <vt:lpstr>Projektbeispiel Westmecklenburg:  „Das Beste am Handwerk“</vt:lpstr>
      <vt:lpstr>Projektbeispiel Westmecklenburg:  „Verkehrsverbund Westmecklenburg“</vt:lpstr>
      <vt:lpstr>Projektbeispiel Westmecklenburg:  „Familiensiegel“</vt:lpstr>
      <vt:lpstr>Projektbeispiel Westmecklenburg:  „MVliebe“</vt:lpstr>
      <vt:lpstr>Projekte des Regionalbeirates zur Arbeitsmarkt- und Strukturentwicklung sowie zur Verbesserung der regionalen Wirtschaftsstruktur (GRW)  </vt:lpstr>
      <vt:lpstr>Projektbeispiel Region Rostock:  „A.O.C.+“</vt:lpstr>
      <vt:lpstr>Projektbeispiel Region Rostock:  „Überregionale Unternehmenskooperationen für KMU “</vt:lpstr>
      <vt:lpstr>Projekte des Regionalbeirates zur Arbeitsmarkt- und Strukturentwicklung sowie zur Verbesserung der regionalen Wirtschaftsstruktur (GRW)  </vt:lpstr>
      <vt:lpstr>Projektbeispiel Mecklenburgische Seenplatte:  „Sprungbrett“</vt:lpstr>
      <vt:lpstr>Projektbeispiel Mecklenburgische Seenplatte:  „Abenteuerland“</vt:lpstr>
      <vt:lpstr>Projektbeispiel Mecklenburgische Seenplatte:  „LÖWENPITCH“</vt:lpstr>
      <vt:lpstr>Vielen Dank für Ihre Aufmerksamkeit!</vt:lpstr>
    </vt:vector>
  </TitlesOfParts>
  <Company>Landesverwaltung M-V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Fördermöglichkeiten durch die  Regionalbeiräte in der  ESF-Förderperiode 2021-2027</dc:title>
  <dc:creator>lwagner</dc:creator>
  <cp:lastModifiedBy>lwagner</cp:lastModifiedBy>
  <cp:revision>307</cp:revision>
  <cp:lastPrinted>2023-06-22T08:49:29Z</cp:lastPrinted>
  <dcterms:created xsi:type="dcterms:W3CDTF">2022-08-29T08:31:59Z</dcterms:created>
  <dcterms:modified xsi:type="dcterms:W3CDTF">2023-07-05T07:54:39Z</dcterms:modified>
</cp:coreProperties>
</file>