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4" r:id="rId2"/>
    <p:sldMasterId id="2147483687" r:id="rId3"/>
  </p:sldMasterIdLst>
  <p:notesMasterIdLst>
    <p:notesMasterId r:id="rId12"/>
  </p:notesMasterIdLst>
  <p:sldIdLst>
    <p:sldId id="299" r:id="rId4"/>
    <p:sldId id="457" r:id="rId5"/>
    <p:sldId id="419" r:id="rId6"/>
    <p:sldId id="459" r:id="rId7"/>
    <p:sldId id="461" r:id="rId8"/>
    <p:sldId id="462" r:id="rId9"/>
    <p:sldId id="404" r:id="rId10"/>
    <p:sldId id="287" r:id="rId11"/>
  </p:sldIdLst>
  <p:sldSz cx="9144000" cy="6858000" type="screen4x3"/>
  <p:notesSz cx="6797675" cy="99282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B2B2B2"/>
    <a:srgbClr val="993366"/>
    <a:srgbClr val="9999FF"/>
    <a:srgbClr val="0066FF"/>
    <a:srgbClr val="6699FF"/>
    <a:srgbClr val="808080"/>
    <a:srgbClr val="003366"/>
    <a:srgbClr val="99CC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7870" autoAdjust="0"/>
  </p:normalViewPr>
  <p:slideViewPr>
    <p:cSldViewPr>
      <p:cViewPr varScale="1">
        <p:scale>
          <a:sx n="108" d="100"/>
          <a:sy n="108" d="100"/>
        </p:scale>
        <p:origin x="-99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4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960937063730713E-2"/>
          <c:y val="3.9024390243902439E-2"/>
          <c:w val="0.76236410223296125"/>
          <c:h val="0.88711631777735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Tabelle1!$D$5</c:f>
              <c:strCache>
                <c:ptCount val="1"/>
                <c:pt idx="0">
                  <c:v>Bund</c:v>
                </c:pt>
              </c:strCache>
            </c:strRef>
          </c:tx>
          <c:spPr>
            <a:solidFill>
              <a:srgbClr val="9999FF"/>
            </a:solidFill>
          </c:spPr>
          <c:invertIfNegative val="0"/>
          <c:dPt>
            <c:idx val="7"/>
            <c:invertIfNegative val="0"/>
            <c:bubble3D val="0"/>
            <c:spPr>
              <a:pattFill prst="pct60">
                <a:fgClr>
                  <a:srgbClr val="9999FF"/>
                </a:fgClr>
                <a:bgClr>
                  <a:schemeClr val="bg1"/>
                </a:bgClr>
              </a:pattFill>
            </c:spPr>
          </c:dPt>
          <c:dPt>
            <c:idx val="8"/>
            <c:invertIfNegative val="0"/>
            <c:bubble3D val="0"/>
            <c:spPr>
              <a:pattFill prst="pct60">
                <a:fgClr>
                  <a:srgbClr val="9999FF"/>
                </a:fgClr>
                <a:bgClr>
                  <a:schemeClr val="bg1"/>
                </a:bgClr>
              </a:pattFill>
            </c:spPr>
          </c:dPt>
          <c:cat>
            <c:numRef>
              <c:f>Tabelle1!$C$6:$C$14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Tabelle1!$D$6:$D$14</c:f>
              <c:numCache>
                <c:formatCode>#,##0\ _€</c:formatCode>
                <c:ptCount val="9"/>
                <c:pt idx="0">
                  <c:v>4798</c:v>
                </c:pt>
                <c:pt idx="1">
                  <c:v>5140</c:v>
                </c:pt>
                <c:pt idx="2">
                  <c:v>5624</c:v>
                </c:pt>
                <c:pt idx="3">
                  <c:v>9015</c:v>
                </c:pt>
                <c:pt idx="4">
                  <c:v>6316</c:v>
                </c:pt>
                <c:pt idx="5">
                  <c:v>4020</c:v>
                </c:pt>
                <c:pt idx="6">
                  <c:v>6230</c:v>
                </c:pt>
                <c:pt idx="7">
                  <c:v>5000</c:v>
                </c:pt>
                <c:pt idx="8">
                  <c:v>5000</c:v>
                </c:pt>
              </c:numCache>
            </c:numRef>
          </c:val>
        </c:ser>
        <c:ser>
          <c:idx val="2"/>
          <c:order val="1"/>
          <c:tx>
            <c:strRef>
              <c:f>Tabelle1!$E$5</c:f>
              <c:strCache>
                <c:ptCount val="1"/>
                <c:pt idx="0">
                  <c:v>Land</c:v>
                </c:pt>
              </c:strCache>
            </c:strRef>
          </c:tx>
          <c:spPr>
            <a:solidFill>
              <a:srgbClr val="993366"/>
            </a:solidFill>
          </c:spPr>
          <c:invertIfNegative val="0"/>
          <c:cat>
            <c:numRef>
              <c:f>Tabelle1!$C$6:$C$14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Tabelle1!$E$6:$E$14</c:f>
              <c:numCache>
                <c:formatCode>#,##0\ _€</c:formatCode>
                <c:ptCount val="9"/>
                <c:pt idx="0">
                  <c:v>4281</c:v>
                </c:pt>
                <c:pt idx="1">
                  <c:v>3779</c:v>
                </c:pt>
                <c:pt idx="2">
                  <c:v>4828</c:v>
                </c:pt>
                <c:pt idx="3">
                  <c:v>4376</c:v>
                </c:pt>
                <c:pt idx="4">
                  <c:v>4455</c:v>
                </c:pt>
                <c:pt idx="5">
                  <c:v>5829</c:v>
                </c:pt>
                <c:pt idx="6">
                  <c:v>4353</c:v>
                </c:pt>
                <c:pt idx="7">
                  <c:v>5000</c:v>
                </c:pt>
                <c:pt idx="8">
                  <c:v>5000</c:v>
                </c:pt>
              </c:numCache>
            </c:numRef>
          </c:val>
        </c:ser>
        <c:ser>
          <c:idx val="0"/>
          <c:order val="2"/>
          <c:tx>
            <c:strRef>
              <c:f>Tabelle1!$F$5</c:f>
              <c:strCache>
                <c:ptCount val="1"/>
                <c:pt idx="0">
                  <c:v>EFRE alt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val>
            <c:numRef>
              <c:f>Tabelle1!$F$6:$F$14</c:f>
              <c:numCache>
                <c:formatCode>General</c:formatCode>
                <c:ptCount val="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 formatCode="#,##0">
                  <c:v>4000</c:v>
                </c:pt>
                <c:pt idx="8" formatCode="#,##0">
                  <c:v>4000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218816"/>
        <c:axId val="83220352"/>
      </c:barChart>
      <c:catAx>
        <c:axId val="83218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3220352"/>
        <c:crosses val="autoZero"/>
        <c:auto val="1"/>
        <c:lblAlgn val="ctr"/>
        <c:lblOffset val="100"/>
        <c:noMultiLvlLbl val="0"/>
      </c:catAx>
      <c:valAx>
        <c:axId val="83220352"/>
        <c:scaling>
          <c:orientation val="minMax"/>
        </c:scaling>
        <c:delete val="0"/>
        <c:axPos val="l"/>
        <c:majorGridlines/>
        <c:numFmt formatCode="#,##0\ _€" sourceLinked="1"/>
        <c:majorTickMark val="out"/>
        <c:minorTickMark val="none"/>
        <c:tickLblPos val="nextTo"/>
        <c:crossAx val="832188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FA3834-74AF-4195-A234-EF1EAE9BA076}" type="datetimeFigureOut">
              <a:rPr lang="de-DE" smtClean="0"/>
              <a:pPr/>
              <a:t>14.04.2014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9AB80-2063-490B-BEE5-BACF44F6E75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2429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5105400"/>
            <a:ext cx="9144000" cy="1752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0" y="0"/>
            <a:ext cx="9144000" cy="1752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graphicFrame>
        <p:nvGraphicFramePr>
          <p:cNvPr id="6" name="Object 30"/>
          <p:cNvGraphicFramePr>
            <a:graphicFrameLocks noChangeAspect="1"/>
          </p:cNvGraphicFramePr>
          <p:nvPr/>
        </p:nvGraphicFramePr>
        <p:xfrm>
          <a:off x="6629400" y="255588"/>
          <a:ext cx="213360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" name="Photo Editor Photo" r:id="rId3" imgW="4923810" imgH="2352381" progId="">
                  <p:embed/>
                </p:oleObj>
              </mc:Choice>
              <mc:Fallback>
                <p:oleObj name="Photo Editor Photo" r:id="rId3" imgW="4923810" imgH="2352381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255588"/>
                        <a:ext cx="2133600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33400" y="5715000"/>
            <a:ext cx="8077200" cy="600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533400" y="5380038"/>
            <a:ext cx="8077200" cy="533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28EE298-F243-421F-AFE9-363E73394747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8C91954-A45C-40A7-AB42-ACA3931BA848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1326FCF-5382-4781-93A3-8E1E4BD9F43B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5B2AC8-73B3-4071-B329-8BD7A72C8006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A16125D-9761-4E85-BA05-CB44F2CCC009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9A322B-DCD0-4CAF-843D-D19DFE2FACCD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0F873D8-F5FD-4234-BDDE-45AD93A7E128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3663407-1D84-475B-B0E7-C69B026CEB7F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A0A1948-1450-4497-9F36-53A8E65D8F81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285984" y="6286520"/>
            <a:ext cx="5334000" cy="298450"/>
          </a:xfrm>
        </p:spPr>
        <p:txBody>
          <a:bodyPr/>
          <a:lstStyle>
            <a:lvl1pPr>
              <a:defRPr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5A3101-C1F9-4B7F-BEB2-3D503051FEA2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596" y="135729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4E8D4F-B7D7-4DE7-B98E-8F7A826B09C6}" type="slidenum">
              <a:rPr lang="de-DE" smtClean="0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4E8D4F-B7D7-4DE7-B98E-8F7A826B09C6}" type="slidenum">
              <a:rPr lang="de-DE" smtClean="0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9"/>
          <p:cNvSpPr>
            <a:spLocks noChangeArrowheads="1"/>
          </p:cNvSpPr>
          <p:nvPr userDrawn="1"/>
        </p:nvSpPr>
        <p:spPr bwMode="auto">
          <a:xfrm>
            <a:off x="0" y="5357826"/>
            <a:ext cx="9144000" cy="1500174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4111" name="Rectangle 15"/>
          <p:cNvSpPr>
            <a:spLocks noChangeArrowheads="1"/>
          </p:cNvSpPr>
          <p:nvPr/>
        </p:nvSpPr>
        <p:spPr bwMode="auto">
          <a:xfrm>
            <a:off x="0" y="0"/>
            <a:ext cx="9144000" cy="1752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pic>
        <p:nvPicPr>
          <p:cNvPr id="7" name="Picture 4" descr="U:\Vorlagen\Vorlagen\Logo_EM.gif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5600" y="396000"/>
            <a:ext cx="2249804" cy="959354"/>
          </a:xfrm>
          <a:prstGeom prst="rect">
            <a:avLst/>
          </a:prstGeom>
          <a:noFill/>
        </p:spPr>
      </p:pic>
      <p:sp>
        <p:nvSpPr>
          <p:cNvPr id="8" name="Datumsplatzhalter 7"/>
          <p:cNvSpPr>
            <a:spLocks noGrp="1"/>
          </p:cNvSpPr>
          <p:nvPr>
            <p:ph type="dt" sz="half" idx="10"/>
          </p:nvPr>
        </p:nvSpPr>
        <p:spPr>
          <a:xfrm>
            <a:off x="2786050" y="6407150"/>
            <a:ext cx="3898900" cy="298450"/>
          </a:xfrm>
        </p:spPr>
        <p:txBody>
          <a:bodyPr/>
          <a:lstStyle>
            <a:lvl1pPr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E8C3C0-34F1-451C-98CA-B7D5E72BF504}" type="slidenum">
              <a:rPr lang="de-DE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7125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6629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057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018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402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052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137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270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8536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2739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82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head_folge"/>
          <p:cNvPicPr preferRelativeResize="0">
            <a:picLocks noChangeArrowheads="1"/>
          </p:cNvPicPr>
          <p:nvPr/>
        </p:nvPicPr>
        <p:blipFill>
          <a:blip r:embed="rId16" cstate="print"/>
          <a:srcRect r="32523"/>
          <a:stretch>
            <a:fillRect/>
          </a:stretch>
        </p:blipFill>
        <p:spPr bwMode="auto">
          <a:xfrm>
            <a:off x="0" y="5913438"/>
            <a:ext cx="9144000" cy="9445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905000" y="6151563"/>
            <a:ext cx="53340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200" b="1" smtClean="0">
                <a:solidFill>
                  <a:srgbClr val="4D4D4D"/>
                </a:solidFill>
              </a:defRPr>
            </a:lvl1pPr>
          </a:lstStyle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59700" y="6400800"/>
            <a:ext cx="850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94E8D4F-B7D7-4DE7-B98E-8F7A826B09C6}" type="slidenum">
              <a:rPr lang="de-DE"/>
              <a:pPr>
                <a:defRPr/>
              </a:pPr>
              <a:t>‹Nr.›</a:t>
            </a:fld>
            <a:endParaRPr lang="en-GB"/>
          </a:p>
        </p:txBody>
      </p:sp>
      <p:pic>
        <p:nvPicPr>
          <p:cNvPr id="5125" name="Picture 13" descr="head_folge"/>
          <p:cNvPicPr preferRelativeResize="0">
            <a:picLocks noChangeArrowheads="1"/>
          </p:cNvPicPr>
          <p:nvPr/>
        </p:nvPicPr>
        <p:blipFill>
          <a:blip r:embed="rId16" cstate="print"/>
          <a:srcRect r="32523"/>
          <a:stretch>
            <a:fillRect/>
          </a:stretch>
        </p:blipFill>
        <p:spPr bwMode="auto">
          <a:xfrm>
            <a:off x="0" y="-193675"/>
            <a:ext cx="9144000" cy="123348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</p:pic>
      <p:pic>
        <p:nvPicPr>
          <p:cNvPr id="5126" name="Picture 23" descr="Unbenannt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553200" y="57150"/>
            <a:ext cx="2057400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86" r:id="rId14"/>
  </p:sldLayoutIdLst>
  <p:transition/>
  <p:hf hdr="0" ftr="0"/>
  <p:txStyles>
    <p:titleStyle>
      <a:lvl1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11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>
          <a:solidFill>
            <a:schemeClr val="tx1"/>
          </a:solidFill>
          <a:latin typeface="+mn-lt"/>
        </a:defRPr>
      </a:lvl2pPr>
      <a:lvl3pPr marL="539750" indent="-274638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600">
          <a:solidFill>
            <a:schemeClr val="tx1"/>
          </a:solidFill>
          <a:latin typeface="+mn-lt"/>
        </a:defRPr>
      </a:lvl3pPr>
      <a:lvl4pPr marL="806450" indent="-265113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600">
          <a:solidFill>
            <a:schemeClr val="tx1"/>
          </a:solidFill>
          <a:latin typeface="+mn-lt"/>
        </a:defRPr>
      </a:lvl4pPr>
      <a:lvl5pPr marL="1073150" indent="-265113" algn="l" rtl="0" eaLnBrk="0" fontAlgn="base" hangingPunct="0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5pPr>
      <a:lvl6pPr marL="15303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6pPr>
      <a:lvl7pPr marL="19875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7pPr>
      <a:lvl8pPr marL="24447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8pPr>
      <a:lvl9pPr marL="2901950" indent="-265113" algn="l" rtl="0" fontAlgn="base">
        <a:lnSpc>
          <a:spcPct val="11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n"/>
        <a:defRPr sz="1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Verkehrsabteilung, Schwerin, d. 20.1.2014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5ED60-A4D4-4C09-B9B6-90AA554EF29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FE512-BAE1-4624-8D09-AAF9139ED6C9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14.04.2014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FE579-1F91-41FD-974C-16197EB2358E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4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package" Target="../embeddings/Microsoft_Excel-Arbeitsblatt2.xlsx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Excel-Arbeitsblatt3.xls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2.emf"/><Relationship Id="rId4" Type="http://schemas.openxmlformats.org/officeDocument/2006/relationships/package" Target="../embeddings/Microsoft_Excel-Arbeitsblatt4.xlsx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5448300"/>
            <a:ext cx="8077200" cy="533400"/>
          </a:xfrm>
          <a:prstGeom prst="rect">
            <a:avLst/>
          </a:prstGeom>
        </p:spPr>
        <p:txBody>
          <a:bodyPr/>
          <a:lstStyle/>
          <a:p>
            <a:r>
              <a:rPr lang="de-DE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Radverkehr und </a:t>
            </a:r>
            <a:r>
              <a:rPr lang="de-DE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de-DE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ntegrierter Landesverkehrsplan</a:t>
            </a:r>
            <a:br>
              <a:rPr lang="de-DE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de-DE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Dr. Rainer Kosmider, Energieministerium</a:t>
            </a:r>
            <a:br>
              <a:rPr lang="de-DE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de-DE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6257925"/>
            <a:ext cx="8077200" cy="385785"/>
          </a:xfrm>
          <a:prstGeom prst="rect">
            <a:avLst/>
          </a:prstGeom>
        </p:spPr>
        <p:txBody>
          <a:bodyPr/>
          <a:lstStyle/>
          <a:p>
            <a:r>
              <a:rPr lang="de-DE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Werkstattgespräch Radverkehr 20.1.2014</a:t>
            </a:r>
            <a:endParaRPr lang="de-DE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E8C3C0-34F1-451C-98CA-B7D5E72BF504}" type="slidenum">
              <a:rPr lang="de-DE" smtClean="0"/>
              <a:pPr/>
              <a:t>1</a:t>
            </a:fld>
            <a:endParaRPr lang="en-GB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Verkehrsabteilung, Schwerin, d. 20.1.2014</a:t>
            </a:r>
            <a:endParaRPr lang="de-DE" dirty="0"/>
          </a:p>
        </p:txBody>
      </p:sp>
      <p:pic>
        <p:nvPicPr>
          <p:cNvPr id="8" name="Picture 2" descr="http://putzlowitsch.de/wp-content/uploads/2010/08/radweg-fussw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33" y="1772816"/>
            <a:ext cx="2631359" cy="3508479"/>
          </a:xfrm>
          <a:prstGeom prst="rect">
            <a:avLst/>
          </a:prstGeom>
          <a:noFill/>
        </p:spPr>
      </p:pic>
      <p:pic>
        <p:nvPicPr>
          <p:cNvPr id="9" name="Picture 4" descr="http://www.bahn.de/p/view/mdb/import-26.05.2007/bilder_2009/reisebausteine/zug/MDB85874-3545761_fahrradmitnahme_4zu3_224x1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74971"/>
            <a:ext cx="2208245" cy="175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encrypted-tbn2.gstatic.com/images?q=tbn:ANd9GcTRbwLhinHhKRwvwBYITH6w90Q9kds5kDQ23LxcaoRHNps7bCc6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82538"/>
            <a:ext cx="2498986" cy="177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encrypted-tbn0.gstatic.com/images?q=tbn:ANd9GcS7enXfvkiFpEUE-WXrTGWoEzmwQrR4xKtvir2gHSHHnOkM0_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80" y="3598290"/>
            <a:ext cx="2123770" cy="167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kreis-warendorf.de/w1/typo3temp/pics/499388c4b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98290"/>
            <a:ext cx="249898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7503034" y="5173573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Bilder:  </a:t>
            </a:r>
            <a:r>
              <a:rPr lang="de-DE" sz="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SBV</a:t>
            </a:r>
            <a:r>
              <a:rPr lang="de-DE" sz="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 Internet</a:t>
            </a:r>
            <a:endParaRPr lang="de-DE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706090"/>
          </a:xfrm>
        </p:spPr>
        <p:txBody>
          <a:bodyPr/>
          <a:lstStyle/>
          <a:p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Radverkehr und 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ILVP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- Berührungspunkte</a:t>
            </a:r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700809"/>
            <a:ext cx="8229600" cy="3384375"/>
          </a:xfrm>
        </p:spPr>
        <p:txBody>
          <a:bodyPr/>
          <a:lstStyle/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Bedeutung des Radverkehrs im MV für Tourismus und Alltagsverkehr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Radverkehrsnetz, Wegweisung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Bau von Radwegen, Standards, Radwegführung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Fahrradabstellanlagen an Haltestellen/Bahnhöfen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Abstellanlagen 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Pedelecs</a:t>
            </a:r>
            <a:endParaRPr lang="de-DE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Fahrradmitnahme im ÖPNV, Kombination Rad/ÖPNV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Verkehrssicherheit</a:t>
            </a:r>
          </a:p>
          <a:p>
            <a:pPr marL="285750" indent="-285750"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Haushaltsrahmen Bund/Land/Kommunen, Priorisierung</a:t>
            </a:r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8EE298-F243-421F-AFE9-363E73394747}" type="slidenum">
              <a:rPr lang="de-DE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068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C9A322B-DCD0-4CAF-843D-D19DFE2FACCD}" type="slidenum">
              <a:rPr lang="de-DE" smtClean="0"/>
              <a:pPr>
                <a:defRPr/>
              </a:pPr>
              <a:t>3</a:t>
            </a:fld>
            <a:endParaRPr lang="en-GB"/>
          </a:p>
        </p:txBody>
      </p:sp>
      <p:graphicFrame>
        <p:nvGraphicFramePr>
          <p:cNvPr id="4" name="Diagram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1177"/>
              </p:ext>
            </p:extLst>
          </p:nvPr>
        </p:nvGraphicFramePr>
        <p:xfrm>
          <a:off x="1547664" y="1484784"/>
          <a:ext cx="6084676" cy="3329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itel 1"/>
          <p:cNvSpPr>
            <a:spLocks noGrp="1"/>
          </p:cNvSpPr>
          <p:nvPr/>
        </p:nvSpPr>
        <p:spPr>
          <a:xfrm>
            <a:off x="1763688" y="1062725"/>
            <a:ext cx="5544616" cy="634082"/>
          </a:xfrm>
          <a:prstGeom prst="rect">
            <a:avLst/>
          </a:prstGeom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Radwegemittel straßenbegleitend Bund/Land</a:t>
            </a:r>
            <a:endParaRPr lang="de-DE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1544287"/>
              </p:ext>
            </p:extLst>
          </p:nvPr>
        </p:nvGraphicFramePr>
        <p:xfrm>
          <a:off x="1547664" y="5085184"/>
          <a:ext cx="59055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Arbeitsblatt" r:id="rId5" imgW="5905628" imgH="800100" progId="Excel.Sheet.12">
                  <p:embed/>
                </p:oleObj>
              </mc:Choice>
              <mc:Fallback>
                <p:oleObj name="Arbeitsblatt" r:id="rId5" imgW="5905628" imgH="800100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5085184"/>
                        <a:ext cx="59055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39653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C9A322B-DCD0-4CAF-843D-D19DFE2FACCD}" type="slidenum">
              <a:rPr lang="de-DE" smtClean="0"/>
              <a:pPr>
                <a:defRPr/>
              </a:pPr>
              <a:t>4</a:t>
            </a:fld>
            <a:endParaRPr lang="en-GB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4805457"/>
              </p:ext>
            </p:extLst>
          </p:nvPr>
        </p:nvGraphicFramePr>
        <p:xfrm>
          <a:off x="1012703" y="1772816"/>
          <a:ext cx="5865331" cy="3100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0" name="Arbeitsblatt" r:id="rId4" imgW="4648136" imgH="2457334" progId="Excel.Sheet.12">
                  <p:embed/>
                </p:oleObj>
              </mc:Choice>
              <mc:Fallback>
                <p:oleObj name="Arbeitsblatt" r:id="rId4" imgW="4648136" imgH="245733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12703" y="1772816"/>
                        <a:ext cx="5865331" cy="3100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el 1"/>
          <p:cNvSpPr>
            <a:spLocks noGrp="1"/>
          </p:cNvSpPr>
          <p:nvPr/>
        </p:nvSpPr>
        <p:spPr>
          <a:xfrm>
            <a:off x="971600" y="1070373"/>
            <a:ext cx="5904656" cy="634082"/>
          </a:xfrm>
          <a:prstGeom prst="rect">
            <a:avLst/>
          </a:prstGeom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Radwegemittel straßenbegleitend Kreise/Gemeinden 2007 - 2013</a:t>
            </a:r>
            <a:endParaRPr lang="de-DE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971600" y="5085184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2014 – 2020: 2,0 Mio. € p.a. geplant für Lückenschluß kommunale Radwege</a:t>
            </a:r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40254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C9A322B-DCD0-4CAF-843D-D19DFE2FACCD}" type="slidenum">
              <a:rPr lang="de-DE" smtClean="0"/>
              <a:pPr>
                <a:defRPr/>
              </a:pPr>
              <a:t>5</a:t>
            </a:fld>
            <a:endParaRPr lang="en-GB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7047882"/>
              </p:ext>
            </p:extLst>
          </p:nvPr>
        </p:nvGraphicFramePr>
        <p:xfrm>
          <a:off x="1763688" y="1412776"/>
          <a:ext cx="4648200" cy="345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Arbeitsblatt" r:id="rId4" imgW="4648136" imgH="3457459" progId="Excel.Sheet.12">
                  <p:embed/>
                </p:oleObj>
              </mc:Choice>
              <mc:Fallback>
                <p:oleObj name="Arbeitsblatt" r:id="rId4" imgW="4648136" imgH="345745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3688" y="1412776"/>
                        <a:ext cx="4648200" cy="3457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1"/>
          <p:cNvSpPr>
            <a:spLocks noGrp="1"/>
          </p:cNvSpPr>
          <p:nvPr/>
        </p:nvSpPr>
        <p:spPr>
          <a:xfrm>
            <a:off x="1763688" y="1062725"/>
            <a:ext cx="5544616" cy="634082"/>
          </a:xfrm>
          <a:prstGeom prst="rect">
            <a:avLst/>
          </a:prstGeom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de-DE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Radwegemittel touristischer Radwegebau</a:t>
            </a:r>
            <a:endParaRPr lang="de-DE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691680" y="5013176"/>
            <a:ext cx="66247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Überregionales touristisches Radwegnetz: 8 Radfernwege, ca. 2.300 km,</a:t>
            </a: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21 Rundrouten zwischen 100 und 400 km</a:t>
            </a: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Rd. 7000 km ausgeschilderte Radwege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480145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071670" y="571480"/>
            <a:ext cx="5143536" cy="369881"/>
          </a:xfrm>
        </p:spPr>
        <p:txBody>
          <a:bodyPr>
            <a:noAutofit/>
          </a:bodyPr>
          <a:lstStyle/>
          <a:p>
            <a:r>
              <a:rPr lang="de-DE" sz="2000" dirty="0" smtClean="0"/>
              <a:t>Sonderprogramm Lückenschluss an Radwegen</a:t>
            </a:r>
            <a:endParaRPr lang="de-DE" sz="2000" dirty="0"/>
          </a:p>
        </p:txBody>
      </p:sp>
      <p:sp>
        <p:nvSpPr>
          <p:cNvPr id="4" name="Rechteck 3"/>
          <p:cNvSpPr/>
          <p:nvPr/>
        </p:nvSpPr>
        <p:spPr>
          <a:xfrm>
            <a:off x="1000100" y="2714620"/>
            <a:ext cx="1214446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ÄfRL</a:t>
            </a:r>
          </a:p>
          <a:p>
            <a:pPr algn="ctr"/>
            <a:r>
              <a:rPr lang="de-DE" sz="1200" dirty="0">
                <a:solidFill>
                  <a:prstClr val="black"/>
                </a:solidFill>
              </a:rPr>
              <a:t>Radverkehrsnetz MV</a:t>
            </a:r>
          </a:p>
        </p:txBody>
      </p:sp>
      <p:sp>
        <p:nvSpPr>
          <p:cNvPr id="5" name="Rechteck 4"/>
          <p:cNvSpPr/>
          <p:nvPr/>
        </p:nvSpPr>
        <p:spPr>
          <a:xfrm>
            <a:off x="2500298" y="2714620"/>
            <a:ext cx="1143008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Netzlücken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3929058" y="2714620"/>
            <a:ext cx="1143008" cy="11430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de-DE" sz="1100" smtClean="0">
                <a:solidFill>
                  <a:prstClr val="black"/>
                </a:solidFill>
              </a:rPr>
              <a:t>Reg. Konzept </a:t>
            </a:r>
            <a:r>
              <a:rPr lang="de-DE" sz="1100" dirty="0" smtClean="0">
                <a:solidFill>
                  <a:prstClr val="black"/>
                </a:solidFill>
              </a:rPr>
              <a:t>Radverkehrsnetz</a:t>
            </a:r>
            <a:endParaRPr lang="de-DE" sz="1200" dirty="0" smtClean="0">
              <a:solidFill>
                <a:prstClr val="black"/>
              </a:solidFill>
            </a:endParaRPr>
          </a:p>
          <a:p>
            <a:pPr algn="ctr"/>
            <a:r>
              <a:rPr lang="de-DE" sz="1100" dirty="0" smtClean="0">
                <a:solidFill>
                  <a:prstClr val="black"/>
                </a:solidFill>
              </a:rPr>
              <a:t>Planungsregion/LK</a:t>
            </a:r>
          </a:p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priorisiert u.</a:t>
            </a:r>
          </a:p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beschließt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5643570" y="1500174"/>
            <a:ext cx="1143008" cy="714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B- Straßen</a:t>
            </a:r>
          </a:p>
          <a:p>
            <a:pPr algn="ctr"/>
            <a:r>
              <a:rPr lang="de-DE" sz="1200" dirty="0" err="1" smtClean="0">
                <a:solidFill>
                  <a:prstClr val="black"/>
                </a:solidFill>
              </a:rPr>
              <a:t>entspr</a:t>
            </a:r>
            <a:r>
              <a:rPr lang="de-DE" sz="1200" dirty="0" smtClean="0">
                <a:solidFill>
                  <a:prstClr val="black"/>
                </a:solidFill>
              </a:rPr>
              <a:t>. RAL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9" name="Pfeil nach rechts 8"/>
          <p:cNvSpPr/>
          <p:nvPr/>
        </p:nvSpPr>
        <p:spPr>
          <a:xfrm>
            <a:off x="2214546" y="321468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11" name="Pfeil nach rechts 10"/>
          <p:cNvSpPr/>
          <p:nvPr/>
        </p:nvSpPr>
        <p:spPr>
          <a:xfrm>
            <a:off x="3643306" y="321468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5643570" y="2500306"/>
            <a:ext cx="1143008" cy="714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L-Straßen </a:t>
            </a:r>
            <a:r>
              <a:rPr lang="de-DE" sz="1200" dirty="0" err="1" smtClean="0">
                <a:solidFill>
                  <a:prstClr val="black"/>
                </a:solidFill>
              </a:rPr>
              <a:t>entspr</a:t>
            </a:r>
            <a:r>
              <a:rPr lang="de-DE" sz="1200" dirty="0" smtClean="0">
                <a:solidFill>
                  <a:prstClr val="black"/>
                </a:solidFill>
              </a:rPr>
              <a:t>. RAL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5643570" y="3500438"/>
            <a:ext cx="1143008" cy="714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L-Straßen </a:t>
            </a:r>
            <a:br>
              <a:rPr lang="de-DE" sz="1200" dirty="0" smtClean="0">
                <a:solidFill>
                  <a:prstClr val="black"/>
                </a:solidFill>
              </a:rPr>
            </a:br>
            <a:r>
              <a:rPr lang="de-DE" sz="1200" dirty="0" smtClean="0">
                <a:solidFill>
                  <a:prstClr val="black"/>
                </a:solidFill>
              </a:rPr>
              <a:t>nicht</a:t>
            </a:r>
          </a:p>
          <a:p>
            <a:pPr algn="ctr"/>
            <a:r>
              <a:rPr lang="de-DE" sz="1200" dirty="0" err="1" smtClean="0">
                <a:solidFill>
                  <a:prstClr val="black"/>
                </a:solidFill>
              </a:rPr>
              <a:t>entspr</a:t>
            </a:r>
            <a:r>
              <a:rPr lang="de-DE" sz="1200" dirty="0" smtClean="0">
                <a:solidFill>
                  <a:prstClr val="black"/>
                </a:solidFill>
              </a:rPr>
              <a:t>. RAL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5643570" y="4572008"/>
            <a:ext cx="1143008" cy="714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Kommunale Straßen/Wege</a:t>
            </a:r>
          </a:p>
        </p:txBody>
      </p:sp>
      <p:cxnSp>
        <p:nvCxnSpPr>
          <p:cNvPr id="23" name="Gerade Verbindung 22"/>
          <p:cNvCxnSpPr/>
          <p:nvPr/>
        </p:nvCxnSpPr>
        <p:spPr>
          <a:xfrm rot="5400000" flipH="1" flipV="1">
            <a:off x="3821901" y="3393281"/>
            <a:ext cx="307183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feil nach rechts 26"/>
          <p:cNvSpPr/>
          <p:nvPr/>
        </p:nvSpPr>
        <p:spPr>
          <a:xfrm>
            <a:off x="5072066" y="321468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8" name="Pfeil nach rechts 27"/>
          <p:cNvSpPr/>
          <p:nvPr/>
        </p:nvSpPr>
        <p:spPr>
          <a:xfrm>
            <a:off x="5357818" y="3786190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29" name="Pfeil nach rechts 28"/>
          <p:cNvSpPr/>
          <p:nvPr/>
        </p:nvSpPr>
        <p:spPr>
          <a:xfrm>
            <a:off x="5357818" y="4714884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0" name="Pfeil nach rechts 29"/>
          <p:cNvSpPr/>
          <p:nvPr/>
        </p:nvSpPr>
        <p:spPr>
          <a:xfrm>
            <a:off x="5357818" y="2714620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1" name="Pfeil nach rechts 30"/>
          <p:cNvSpPr/>
          <p:nvPr/>
        </p:nvSpPr>
        <p:spPr>
          <a:xfrm>
            <a:off x="5357818" y="178592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3" name="Abgerundetes Rechteck 32"/>
          <p:cNvSpPr/>
          <p:nvPr/>
        </p:nvSpPr>
        <p:spPr>
          <a:xfrm>
            <a:off x="5500694" y="1000108"/>
            <a:ext cx="1500198" cy="3357586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4" name="Textfeld 33"/>
          <p:cNvSpPr txBox="1"/>
          <p:nvPr/>
        </p:nvSpPr>
        <p:spPr>
          <a:xfrm>
            <a:off x="5786446" y="1000108"/>
            <a:ext cx="923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Umsetzung </a:t>
            </a:r>
          </a:p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durch SBV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35" name="Abgerundetes Rechteck 34"/>
          <p:cNvSpPr/>
          <p:nvPr/>
        </p:nvSpPr>
        <p:spPr>
          <a:xfrm>
            <a:off x="7164408" y="1035827"/>
            <a:ext cx="1500198" cy="3357586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6" name="Textfeld 35"/>
          <p:cNvSpPr txBox="1"/>
          <p:nvPr/>
        </p:nvSpPr>
        <p:spPr>
          <a:xfrm>
            <a:off x="7382232" y="1071546"/>
            <a:ext cx="1018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Finanzierung </a:t>
            </a:r>
          </a:p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durch: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37" name="Pfeil nach links 36"/>
          <p:cNvSpPr/>
          <p:nvPr/>
        </p:nvSpPr>
        <p:spPr>
          <a:xfrm>
            <a:off x="7143768" y="1571612"/>
            <a:ext cx="1428760" cy="571504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38" name="Textfeld 37"/>
          <p:cNvSpPr txBox="1"/>
          <p:nvPr/>
        </p:nvSpPr>
        <p:spPr>
          <a:xfrm>
            <a:off x="7457320" y="1723241"/>
            <a:ext cx="1181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prstClr val="black"/>
                </a:solidFill>
              </a:rPr>
              <a:t>Bundeshaushalt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39" name="Pfeil nach links 38"/>
          <p:cNvSpPr/>
          <p:nvPr/>
        </p:nvSpPr>
        <p:spPr>
          <a:xfrm>
            <a:off x="7144977" y="2562991"/>
            <a:ext cx="1498989" cy="571504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40" name="Textfeld 39"/>
          <p:cNvSpPr txBox="1"/>
          <p:nvPr/>
        </p:nvSpPr>
        <p:spPr>
          <a:xfrm>
            <a:off x="7320154" y="2714620"/>
            <a:ext cx="1356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prstClr val="black"/>
                </a:solidFill>
              </a:rPr>
              <a:t>Sonderprogramm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41" name="Pfeil nach links 40"/>
          <p:cNvSpPr/>
          <p:nvPr/>
        </p:nvSpPr>
        <p:spPr>
          <a:xfrm>
            <a:off x="7187406" y="3563123"/>
            <a:ext cx="1428760" cy="571504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42" name="Textfeld 41"/>
          <p:cNvSpPr txBox="1"/>
          <p:nvPr/>
        </p:nvSpPr>
        <p:spPr>
          <a:xfrm>
            <a:off x="7358082" y="3714752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prstClr val="black"/>
                </a:solidFill>
              </a:rPr>
              <a:t>Sonderprogramm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43" name="Abgerundetes Rechteck 42"/>
          <p:cNvSpPr/>
          <p:nvPr/>
        </p:nvSpPr>
        <p:spPr>
          <a:xfrm>
            <a:off x="7143768" y="4429132"/>
            <a:ext cx="1500198" cy="1071570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45" name="Textfeld 44"/>
          <p:cNvSpPr txBox="1"/>
          <p:nvPr/>
        </p:nvSpPr>
        <p:spPr>
          <a:xfrm>
            <a:off x="7435539" y="4429132"/>
            <a:ext cx="863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Förderung </a:t>
            </a:r>
          </a:p>
          <a:p>
            <a:pPr algn="ctr"/>
            <a:r>
              <a:rPr lang="de-DE" sz="1200" dirty="0" smtClean="0">
                <a:solidFill>
                  <a:prstClr val="black"/>
                </a:solidFill>
              </a:rPr>
              <a:t>durch: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46" name="Pfeil nach links 45"/>
          <p:cNvSpPr/>
          <p:nvPr/>
        </p:nvSpPr>
        <p:spPr>
          <a:xfrm>
            <a:off x="7187406" y="4706131"/>
            <a:ext cx="1428760" cy="571504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47" name="Textfeld 46"/>
          <p:cNvSpPr txBox="1"/>
          <p:nvPr/>
        </p:nvSpPr>
        <p:spPr>
          <a:xfrm>
            <a:off x="7358082" y="485776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err="1" smtClean="0">
                <a:solidFill>
                  <a:prstClr val="black"/>
                </a:solidFill>
              </a:rPr>
              <a:t>KomStraBauRl</a:t>
            </a:r>
            <a:r>
              <a:rPr lang="de-DE" sz="1100" dirty="0" smtClean="0">
                <a:solidFill>
                  <a:prstClr val="black"/>
                </a:solidFill>
              </a:rPr>
              <a:t>/EFRE</a:t>
            </a:r>
            <a:endParaRPr lang="de-DE" sz="11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629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706090"/>
          </a:xfrm>
        </p:spPr>
        <p:txBody>
          <a:bodyPr/>
          <a:lstStyle/>
          <a:p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Handlungs- und Entscheidungsbedarfe Radverkehr</a:t>
            </a:r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032448"/>
          </a:xfrm>
        </p:spPr>
        <p:txBody>
          <a:bodyPr/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Abschluß Erarbeitung Radwegehauptnetz und Wegweisung (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ÄfRL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Wertung bzw. Priorisierung der Vorhaben (Einbindung 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SBA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ADFC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), Mittelaufteilung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Außerhalb 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Lückenschlussprogramm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konsequentes </a:t>
            </a:r>
            <a:r>
              <a:rPr lang="de-D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Festhalten am Radwegebau gemäß 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ERA (</a:t>
            </a:r>
            <a:r>
              <a:rPr lang="de-DE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DTV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&gt; 2.500)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Entscheidung, Priorisierung und Förderung des Baus von Radstationen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Pedelec</a:t>
            </a: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-Stationen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Tarifgestaltung Fahrradmitnahme im ÖPNV 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Fortschreibung Verkehrssicherheitskonzept</a:t>
            </a:r>
          </a:p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de-D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Umsetzung Nationales Radverkehrskonzept</a:t>
            </a:r>
          </a:p>
          <a:p>
            <a:pPr>
              <a:buSzPct val="100000"/>
            </a:pPr>
            <a:endParaRPr lang="de-DE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8EE298-F243-421F-AFE9-363E73394747}" type="slidenum">
              <a:rPr lang="de-DE" smtClean="0"/>
              <a:pPr>
                <a:defRPr/>
              </a:pPr>
              <a:t>7</a:t>
            </a:fld>
            <a:endParaRPr lang="en-GB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39277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4E8D4F-B7D7-4DE7-B98E-8F7A826B09C6}" type="slidenum">
              <a:rPr lang="de-DE" smtClean="0"/>
              <a:pPr>
                <a:defRPr/>
              </a:pPr>
              <a:t>8</a:t>
            </a:fld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760" y="1052736"/>
            <a:ext cx="5410240" cy="4881067"/>
          </a:xfrm>
          <a:prstGeom prst="rect">
            <a:avLst/>
          </a:prstGeom>
          <a:solidFill>
            <a:srgbClr val="9999FF"/>
          </a:solidFill>
          <a:ln>
            <a:noFill/>
          </a:ln>
          <a:effectLst/>
          <a:ex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3733760" cy="4899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390122" y="1196752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solidFill>
                  <a:schemeClr val="bg1"/>
                </a:solidFill>
              </a:rPr>
              <a:t>Vielen Dank für Ihre Aufmerksamkeit !</a:t>
            </a:r>
            <a:endParaRPr lang="de-DE" sz="2400" b="1" dirty="0">
              <a:solidFill>
                <a:schemeClr val="bg1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Verkehrsabteilung, Schwerin, d. 20.1.2014</a:t>
            </a:r>
            <a:endParaRPr lang="de-DE" dirty="0"/>
          </a:p>
        </p:txBody>
      </p:sp>
      <p:sp>
        <p:nvSpPr>
          <p:cNvPr id="7" name="Rechteck 6"/>
          <p:cNvSpPr/>
          <p:nvPr/>
        </p:nvSpPr>
        <p:spPr>
          <a:xfrm rot="21370828">
            <a:off x="4091660" y="5157792"/>
            <a:ext cx="2862064" cy="52322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31750"/>
          </a:effectLst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sz="1400" dirty="0">
                <a:latin typeface="Curlz MT"/>
                <a:ea typeface="Times New Roman"/>
                <a:cs typeface="Times New Roman"/>
              </a:rPr>
              <a:t>Lieber mit dem Fahrrad zum Strand </a:t>
            </a:r>
            <a:endParaRPr lang="de-DE" sz="1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400" dirty="0">
                <a:latin typeface="Curlz MT"/>
                <a:ea typeface="Times New Roman"/>
                <a:cs typeface="Times New Roman"/>
              </a:rPr>
              <a:t>als mit dem Auto zur </a:t>
            </a:r>
            <a:r>
              <a:rPr lang="de-DE" sz="1400" dirty="0" smtClean="0">
                <a:latin typeface="Curlz MT"/>
                <a:ea typeface="Times New Roman"/>
                <a:cs typeface="Times New Roman"/>
              </a:rPr>
              <a:t>Arbeit !</a:t>
            </a:r>
            <a:endParaRPr lang="de-DE" sz="14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69894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Master Stk">
  <a:themeElements>
    <a:clrScheme name="Powerpoint Master Stk 1">
      <a:dk1>
        <a:srgbClr val="000000"/>
      </a:dk1>
      <a:lt1>
        <a:srgbClr val="FFFFFF"/>
      </a:lt1>
      <a:dk2>
        <a:srgbClr val="287DA8"/>
      </a:dk2>
      <a:lt2>
        <a:srgbClr val="A3C2D7"/>
      </a:lt2>
      <a:accent1>
        <a:srgbClr val="008C57"/>
      </a:accent1>
      <a:accent2>
        <a:srgbClr val="FAC23D"/>
      </a:accent2>
      <a:accent3>
        <a:srgbClr val="FFFFFF"/>
      </a:accent3>
      <a:accent4>
        <a:srgbClr val="000000"/>
      </a:accent4>
      <a:accent5>
        <a:srgbClr val="AAC5B4"/>
      </a:accent5>
      <a:accent6>
        <a:srgbClr val="E3B036"/>
      </a:accent6>
      <a:hlink>
        <a:srgbClr val="004F94"/>
      </a:hlink>
      <a:folHlink>
        <a:srgbClr val="E60021"/>
      </a:folHlink>
    </a:clrScheme>
    <a:fontScheme name="Powerpoint Master St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ts val="24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ts val="24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 Master Stk 1">
        <a:dk1>
          <a:srgbClr val="000000"/>
        </a:dk1>
        <a:lt1>
          <a:srgbClr val="FFFFFF"/>
        </a:lt1>
        <a:dk2>
          <a:srgbClr val="287DA8"/>
        </a:dk2>
        <a:lt2>
          <a:srgbClr val="A3C2D7"/>
        </a:lt2>
        <a:accent1>
          <a:srgbClr val="008C57"/>
        </a:accent1>
        <a:accent2>
          <a:srgbClr val="FAC23D"/>
        </a:accent2>
        <a:accent3>
          <a:srgbClr val="FFFFFF"/>
        </a:accent3>
        <a:accent4>
          <a:srgbClr val="000000"/>
        </a:accent4>
        <a:accent5>
          <a:srgbClr val="AAC5B4"/>
        </a:accent5>
        <a:accent6>
          <a:srgbClr val="E3B036"/>
        </a:accent6>
        <a:hlink>
          <a:srgbClr val="004F94"/>
        </a:hlink>
        <a:folHlink>
          <a:srgbClr val="E600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</Words>
  <Application>Microsoft Office PowerPoint</Application>
  <PresentationFormat>Bildschirmpräsentation (4:3)</PresentationFormat>
  <Paragraphs>69</Paragraphs>
  <Slides>8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3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Powerpoint Master Stk</vt:lpstr>
      <vt:lpstr>Benutzerdefiniertes Design</vt:lpstr>
      <vt:lpstr>Larissa-Design</vt:lpstr>
      <vt:lpstr>Photo Editor Photo</vt:lpstr>
      <vt:lpstr>Arbeitsblatt</vt:lpstr>
      <vt:lpstr>Radverkehr und Integrierter Landesverkehrsplan Dr. Rainer Kosmider, Energieministerium </vt:lpstr>
      <vt:lpstr>Radverkehr und ILVP - Berührungspunkte</vt:lpstr>
      <vt:lpstr>PowerPoint-Präsentation</vt:lpstr>
      <vt:lpstr>PowerPoint-Präsentation</vt:lpstr>
      <vt:lpstr>PowerPoint-Präsentation</vt:lpstr>
      <vt:lpstr>Sonderprogramm Lückenschluss an Radwegen</vt:lpstr>
      <vt:lpstr>Handlungs- und Entscheidungsbedarfe Radverkehr</vt:lpstr>
      <vt:lpstr>PowerPoint-Präsentation</vt:lpstr>
    </vt:vector>
  </TitlesOfParts>
  <Company>VM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Generelle Bemerkungen zu A 2</dc:title>
  <dc:creator>Rainer Kosmider</dc:creator>
  <cp:lastModifiedBy>Rainer Kosmider</cp:lastModifiedBy>
  <cp:revision>509</cp:revision>
  <cp:lastPrinted>2013-08-27T13:48:42Z</cp:lastPrinted>
  <dcterms:created xsi:type="dcterms:W3CDTF">2012-02-06T14:24:54Z</dcterms:created>
  <dcterms:modified xsi:type="dcterms:W3CDTF">2014-04-14T09:14:42Z</dcterms:modified>
</cp:coreProperties>
</file>